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5"/>
  </p:notesMasterIdLst>
  <p:handoutMasterIdLst>
    <p:handoutMasterId r:id="rId66"/>
  </p:handoutMasterIdLst>
  <p:sldIdLst>
    <p:sldId id="429" r:id="rId5"/>
    <p:sldId id="310" r:id="rId6"/>
    <p:sldId id="367" r:id="rId7"/>
    <p:sldId id="341" r:id="rId8"/>
    <p:sldId id="373" r:id="rId9"/>
    <p:sldId id="364" r:id="rId10"/>
    <p:sldId id="365" r:id="rId11"/>
    <p:sldId id="426" r:id="rId12"/>
    <p:sldId id="368" r:id="rId13"/>
    <p:sldId id="342" r:id="rId14"/>
    <p:sldId id="344" r:id="rId15"/>
    <p:sldId id="343" r:id="rId16"/>
    <p:sldId id="346" r:id="rId17"/>
    <p:sldId id="372" r:id="rId18"/>
    <p:sldId id="348" r:id="rId19"/>
    <p:sldId id="339" r:id="rId20"/>
    <p:sldId id="374" r:id="rId21"/>
    <p:sldId id="384" r:id="rId22"/>
    <p:sldId id="383" r:id="rId23"/>
    <p:sldId id="375" r:id="rId24"/>
    <p:sldId id="360" r:id="rId25"/>
    <p:sldId id="416" r:id="rId26"/>
    <p:sldId id="417" r:id="rId27"/>
    <p:sldId id="418" r:id="rId28"/>
    <p:sldId id="419" r:id="rId29"/>
    <p:sldId id="390" r:id="rId30"/>
    <p:sldId id="423" r:id="rId31"/>
    <p:sldId id="422" r:id="rId32"/>
    <p:sldId id="421" r:id="rId33"/>
    <p:sldId id="420" r:id="rId34"/>
    <p:sldId id="377" r:id="rId35"/>
    <p:sldId id="425" r:id="rId36"/>
    <p:sldId id="345" r:id="rId37"/>
    <p:sldId id="376" r:id="rId38"/>
    <p:sldId id="347" r:id="rId39"/>
    <p:sldId id="371" r:id="rId40"/>
    <p:sldId id="349" r:id="rId41"/>
    <p:sldId id="382" r:id="rId42"/>
    <p:sldId id="352" r:id="rId43"/>
    <p:sldId id="350" r:id="rId44"/>
    <p:sldId id="385" r:id="rId45"/>
    <p:sldId id="369" r:id="rId46"/>
    <p:sldId id="351" r:id="rId47"/>
    <p:sldId id="389" r:id="rId48"/>
    <p:sldId id="415" r:id="rId49"/>
    <p:sldId id="354" r:id="rId50"/>
    <p:sldId id="413" r:id="rId51"/>
    <p:sldId id="414" r:id="rId52"/>
    <p:sldId id="363" r:id="rId53"/>
    <p:sldId id="379" r:id="rId54"/>
    <p:sldId id="361" r:id="rId55"/>
    <p:sldId id="388" r:id="rId56"/>
    <p:sldId id="427" r:id="rId57"/>
    <p:sldId id="428" r:id="rId58"/>
    <p:sldId id="370" r:id="rId59"/>
    <p:sldId id="357" r:id="rId60"/>
    <p:sldId id="424" r:id="rId61"/>
    <p:sldId id="353" r:id="rId62"/>
    <p:sldId id="386" r:id="rId63"/>
    <p:sldId id="335" r:id="rId64"/>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429"/>
            <p14:sldId id="310"/>
            <p14:sldId id="367"/>
          </p14:sldIdLst>
        </p14:section>
        <p14:section name="SUGGESTED - Fonts/Formatting/Styling" id="{21D69F56-C44C-4FD6-8B9D-E5F14498DADC}">
          <p14:sldIdLst>
            <p14:sldId id="341"/>
            <p14:sldId id="373"/>
            <p14:sldId id="364"/>
            <p14:sldId id="365"/>
            <p14:sldId id="426"/>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49"/>
            <p14:sldId id="382"/>
            <p14:sldId id="352"/>
            <p14:sldId id="350"/>
            <p14:sldId id="385"/>
            <p14:sldId id="369"/>
            <p14:sldId id="351"/>
            <p14:sldId id="389"/>
            <p14:sldId id="415"/>
            <p14:sldId id="354"/>
            <p14:sldId id="413"/>
            <p14:sldId id="414"/>
            <p14:sldId id="363"/>
            <p14:sldId id="379"/>
            <p14:sldId id="361"/>
            <p14:sldId id="388"/>
            <p14:sldId id="427"/>
            <p14:sldId id="42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D2D55-65CC-402F-9E09-5CF2E8707B90}" v="163" dt="2021-09-16T19:24:21.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85" autoAdjust="0"/>
    <p:restoredTop sz="61092" autoAdjust="0"/>
  </p:normalViewPr>
  <p:slideViewPr>
    <p:cSldViewPr snapToGrid="0">
      <p:cViewPr>
        <p:scale>
          <a:sx n="100" d="100"/>
          <a:sy n="100" d="100"/>
        </p:scale>
        <p:origin x="462" y="7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5ADD2D55-65CC-402F-9E09-5CF2E8707B90}"/>
    <pc:docChg chg="undo custSel addSld delSld modSld modSection">
      <pc:chgData name="william a" userId="c66c7249b60d4ab2" providerId="LiveId" clId="{5ADD2D55-65CC-402F-9E09-5CF2E8707B90}" dt="2021-09-16T19:55:23.493" v="1344" actId="2696"/>
      <pc:docMkLst>
        <pc:docMk/>
      </pc:docMkLst>
      <pc:sldChg chg="modNotesTx">
        <pc:chgData name="william a" userId="c66c7249b60d4ab2" providerId="LiveId" clId="{5ADD2D55-65CC-402F-9E09-5CF2E8707B90}" dt="2021-09-15T23:56:00.132" v="71" actId="20577"/>
        <pc:sldMkLst>
          <pc:docMk/>
          <pc:sldMk cId="2488111963" sldId="341"/>
        </pc:sldMkLst>
      </pc:sldChg>
      <pc:sldChg chg="modSp mod modNotesTx">
        <pc:chgData name="william a" userId="c66c7249b60d4ab2" providerId="LiveId" clId="{5ADD2D55-65CC-402F-9E09-5CF2E8707B90}" dt="2021-09-16T19:19:56.990" v="1138" actId="6549"/>
        <pc:sldMkLst>
          <pc:docMk/>
          <pc:sldMk cId="3797718599" sldId="345"/>
        </pc:sldMkLst>
        <pc:spChg chg="mod">
          <ac:chgData name="william a" userId="c66c7249b60d4ab2" providerId="LiveId" clId="{5ADD2D55-65CC-402F-9E09-5CF2E8707B90}" dt="2021-09-16T19:19:56.990" v="1138" actId="6549"/>
          <ac:spMkLst>
            <pc:docMk/>
            <pc:sldMk cId="3797718599" sldId="345"/>
            <ac:spMk id="2" creationId="{EF24CA04-327F-4A45-8923-92F6874B5AD6}"/>
          </ac:spMkLst>
        </pc:spChg>
      </pc:sldChg>
      <pc:sldChg chg="modSp mod">
        <pc:chgData name="william a" userId="c66c7249b60d4ab2" providerId="LiveId" clId="{5ADD2D55-65CC-402F-9E09-5CF2E8707B90}" dt="2021-09-16T19:19:25.327" v="1116" actId="20577"/>
        <pc:sldMkLst>
          <pc:docMk/>
          <pc:sldMk cId="1033366313" sldId="347"/>
        </pc:sldMkLst>
        <pc:spChg chg="mod">
          <ac:chgData name="william a" userId="c66c7249b60d4ab2" providerId="LiveId" clId="{5ADD2D55-65CC-402F-9E09-5CF2E8707B90}" dt="2021-09-16T19:19:25.327" v="1116" actId="20577"/>
          <ac:spMkLst>
            <pc:docMk/>
            <pc:sldMk cId="1033366313" sldId="347"/>
            <ac:spMk id="2" creationId="{EF24CA04-327F-4A45-8923-92F6874B5AD6}"/>
          </ac:spMkLst>
        </pc:spChg>
      </pc:sldChg>
      <pc:sldChg chg="modSp mod modNotesTx">
        <pc:chgData name="william a" userId="c66c7249b60d4ab2" providerId="LiveId" clId="{5ADD2D55-65CC-402F-9E09-5CF2E8707B90}" dt="2021-09-16T19:13:37.913" v="1019" actId="255"/>
        <pc:sldMkLst>
          <pc:docMk/>
          <pc:sldMk cId="2014374009" sldId="349"/>
        </pc:sldMkLst>
        <pc:spChg chg="mod">
          <ac:chgData name="william a" userId="c66c7249b60d4ab2" providerId="LiveId" clId="{5ADD2D55-65CC-402F-9E09-5CF2E8707B90}" dt="2021-09-16T19:13:37.913" v="1019" actId="255"/>
          <ac:spMkLst>
            <pc:docMk/>
            <pc:sldMk cId="2014374009" sldId="349"/>
            <ac:spMk id="2" creationId="{EF24CA04-327F-4A45-8923-92F6874B5AD6}"/>
          </ac:spMkLst>
        </pc:spChg>
      </pc:sldChg>
      <pc:sldChg chg="modSp mod modAnim modNotesTx">
        <pc:chgData name="william a" userId="c66c7249b60d4ab2" providerId="LiveId" clId="{5ADD2D55-65CC-402F-9E09-5CF2E8707B90}" dt="2021-09-16T19:18:51.920" v="1114" actId="6549"/>
        <pc:sldMkLst>
          <pc:docMk/>
          <pc:sldMk cId="2137236302" sldId="350"/>
        </pc:sldMkLst>
        <pc:spChg chg="mod">
          <ac:chgData name="william a" userId="c66c7249b60d4ab2" providerId="LiveId" clId="{5ADD2D55-65CC-402F-9E09-5CF2E8707B90}" dt="2021-09-16T19:18:51.920" v="1114" actId="6549"/>
          <ac:spMkLst>
            <pc:docMk/>
            <pc:sldMk cId="2137236302" sldId="350"/>
            <ac:spMk id="2" creationId="{EF24CA04-327F-4A45-8923-92F6874B5AD6}"/>
          </ac:spMkLst>
        </pc:spChg>
      </pc:sldChg>
      <pc:sldChg chg="mod modShow modNotesTx">
        <pc:chgData name="william a" userId="c66c7249b60d4ab2" providerId="LiveId" clId="{5ADD2D55-65CC-402F-9E09-5CF2E8707B90}" dt="2021-09-16T19:22:57.152" v="1186"/>
        <pc:sldMkLst>
          <pc:docMk/>
          <pc:sldMk cId="1530413237" sldId="357"/>
        </pc:sldMkLst>
      </pc:sldChg>
      <pc:sldChg chg="modNotesTx">
        <pc:chgData name="william a" userId="c66c7249b60d4ab2" providerId="LiveId" clId="{5ADD2D55-65CC-402F-9E09-5CF2E8707B90}" dt="2021-09-16T19:18:18.239" v="1112" actId="6549"/>
        <pc:sldMkLst>
          <pc:docMk/>
          <pc:sldMk cId="392058892" sldId="369"/>
        </pc:sldMkLst>
      </pc:sldChg>
      <pc:sldChg chg="modNotesTx">
        <pc:chgData name="william a" userId="c66c7249b60d4ab2" providerId="LiveId" clId="{5ADD2D55-65CC-402F-9E09-5CF2E8707B90}" dt="2021-09-16T19:24:20.414" v="1338" actId="20577"/>
        <pc:sldMkLst>
          <pc:docMk/>
          <pc:sldMk cId="3228308923" sldId="370"/>
        </pc:sldMkLst>
      </pc:sldChg>
      <pc:sldChg chg="modNotesTx">
        <pc:chgData name="william a" userId="c66c7249b60d4ab2" providerId="LiveId" clId="{5ADD2D55-65CC-402F-9E09-5CF2E8707B90}" dt="2021-09-16T19:11:23.910" v="856"/>
        <pc:sldMkLst>
          <pc:docMk/>
          <pc:sldMk cId="3508047760" sldId="371"/>
        </pc:sldMkLst>
      </pc:sldChg>
      <pc:sldChg chg="modNotesTx">
        <pc:chgData name="william a" userId="c66c7249b60d4ab2" providerId="LiveId" clId="{5ADD2D55-65CC-402F-9E09-5CF2E8707B90}" dt="2021-09-16T19:14:32.099" v="1021" actId="6549"/>
        <pc:sldMkLst>
          <pc:docMk/>
          <pc:sldMk cId="1086474025" sldId="375"/>
        </pc:sldMkLst>
      </pc:sldChg>
      <pc:sldChg chg="addSp delSp modSp mod">
        <pc:chgData name="william a" userId="c66c7249b60d4ab2" providerId="LiveId" clId="{5ADD2D55-65CC-402F-9E09-5CF2E8707B90}" dt="2021-09-16T00:38:55.288" v="559"/>
        <pc:sldMkLst>
          <pc:docMk/>
          <pc:sldMk cId="1820830993" sldId="377"/>
        </pc:sldMkLst>
        <pc:spChg chg="mod">
          <ac:chgData name="william a" userId="c66c7249b60d4ab2" providerId="LiveId" clId="{5ADD2D55-65CC-402F-9E09-5CF2E8707B90}" dt="2021-09-16T00:38:55.288" v="559"/>
          <ac:spMkLst>
            <pc:docMk/>
            <pc:sldMk cId="1820830993" sldId="377"/>
            <ac:spMk id="2" creationId="{EF24CA04-327F-4A45-8923-92F6874B5AD6}"/>
          </ac:spMkLst>
        </pc:spChg>
        <pc:picChg chg="del">
          <ac:chgData name="william a" userId="c66c7249b60d4ab2" providerId="LiveId" clId="{5ADD2D55-65CC-402F-9E09-5CF2E8707B90}" dt="2021-09-16T00:37:21.830" v="491" actId="478"/>
          <ac:picMkLst>
            <pc:docMk/>
            <pc:sldMk cId="1820830993" sldId="377"/>
            <ac:picMk id="4" creationId="{E1EC6488-2881-45C8-BC79-C29F7536C664}"/>
          </ac:picMkLst>
        </pc:picChg>
        <pc:picChg chg="add mod">
          <ac:chgData name="william a" userId="c66c7249b60d4ab2" providerId="LiveId" clId="{5ADD2D55-65CC-402F-9E09-5CF2E8707B90}" dt="2021-09-16T00:38:22.935" v="505" actId="1076"/>
          <ac:picMkLst>
            <pc:docMk/>
            <pc:sldMk cId="1820830993" sldId="377"/>
            <ac:picMk id="5" creationId="{11E2C6F9-8F37-45EB-8560-29C4EF61618E}"/>
          </ac:picMkLst>
        </pc:picChg>
        <pc:picChg chg="add mod">
          <ac:chgData name="william a" userId="c66c7249b60d4ab2" providerId="LiveId" clId="{5ADD2D55-65CC-402F-9E09-5CF2E8707B90}" dt="2021-09-16T00:38:25.307" v="506" actId="1076"/>
          <ac:picMkLst>
            <pc:docMk/>
            <pc:sldMk cId="1820830993" sldId="377"/>
            <ac:picMk id="6" creationId="{CBE707B8-4B75-4256-8A92-0F82F7BEC874}"/>
          </ac:picMkLst>
        </pc:picChg>
      </pc:sldChg>
      <pc:sldChg chg="del">
        <pc:chgData name="william a" userId="c66c7249b60d4ab2" providerId="LiveId" clId="{5ADD2D55-65CC-402F-9E09-5CF2E8707B90}" dt="2021-09-16T19:11:26.183" v="857" actId="2696"/>
        <pc:sldMkLst>
          <pc:docMk/>
          <pc:sldMk cId="872319637" sldId="381"/>
        </pc:sldMkLst>
      </pc:sldChg>
      <pc:sldChg chg="modSp modAnim modNotesTx">
        <pc:chgData name="william a" userId="c66c7249b60d4ab2" providerId="LiveId" clId="{5ADD2D55-65CC-402F-9E09-5CF2E8707B90}" dt="2021-09-16T19:12:36.167" v="960" actId="20577"/>
        <pc:sldMkLst>
          <pc:docMk/>
          <pc:sldMk cId="1782556230" sldId="382"/>
        </pc:sldMkLst>
        <pc:spChg chg="mod">
          <ac:chgData name="william a" userId="c66c7249b60d4ab2" providerId="LiveId" clId="{5ADD2D55-65CC-402F-9E09-5CF2E8707B90}" dt="2021-09-16T19:12:32.533" v="953" actId="20577"/>
          <ac:spMkLst>
            <pc:docMk/>
            <pc:sldMk cId="1782556230" sldId="382"/>
            <ac:spMk id="2" creationId="{EF24CA04-327F-4A45-8923-92F6874B5AD6}"/>
          </ac:spMkLst>
        </pc:spChg>
      </pc:sldChg>
      <pc:sldChg chg="modSp mod modNotesTx">
        <pc:chgData name="william a" userId="c66c7249b60d4ab2" providerId="LiveId" clId="{5ADD2D55-65CC-402F-9E09-5CF2E8707B90}" dt="2021-09-16T19:21:47.136" v="1184" actId="113"/>
        <pc:sldMkLst>
          <pc:docMk/>
          <pc:sldMk cId="3918623000" sldId="384"/>
        </pc:sldMkLst>
        <pc:spChg chg="mod">
          <ac:chgData name="william a" userId="c66c7249b60d4ab2" providerId="LiveId" clId="{5ADD2D55-65CC-402F-9E09-5CF2E8707B90}" dt="2021-09-16T19:21:22.930" v="1140" actId="114"/>
          <ac:spMkLst>
            <pc:docMk/>
            <pc:sldMk cId="3918623000" sldId="384"/>
            <ac:spMk id="2" creationId="{623C171E-464A-483F-B09D-38E3B7D21DC2}"/>
          </ac:spMkLst>
        </pc:spChg>
      </pc:sldChg>
      <pc:sldChg chg="modNotesTx">
        <pc:chgData name="william a" userId="c66c7249b60d4ab2" providerId="LiveId" clId="{5ADD2D55-65CC-402F-9E09-5CF2E8707B90}" dt="2021-09-16T00:18:25.175" v="172" actId="20577"/>
        <pc:sldMkLst>
          <pc:docMk/>
          <pc:sldMk cId="2721526526" sldId="388"/>
        </pc:sldMkLst>
      </pc:sldChg>
      <pc:sldChg chg="modNotesTx">
        <pc:chgData name="william a" userId="c66c7249b60d4ab2" providerId="LiveId" clId="{5ADD2D55-65CC-402F-9E09-5CF2E8707B90}" dt="2021-09-16T19:24:27.293" v="1342" actId="6549"/>
        <pc:sldMkLst>
          <pc:docMk/>
          <pc:sldMk cId="1205549299" sldId="424"/>
        </pc:sldMkLst>
      </pc:sldChg>
      <pc:sldChg chg="addSp delSp modSp mod modNotesTx">
        <pc:chgData name="william a" userId="c66c7249b60d4ab2" providerId="LiveId" clId="{5ADD2D55-65CC-402F-9E09-5CF2E8707B90}" dt="2021-09-16T00:39:08.274" v="578" actId="6549"/>
        <pc:sldMkLst>
          <pc:docMk/>
          <pc:sldMk cId="513160053" sldId="425"/>
        </pc:sldMkLst>
        <pc:spChg chg="mod">
          <ac:chgData name="william a" userId="c66c7249b60d4ab2" providerId="LiveId" clId="{5ADD2D55-65CC-402F-9E09-5CF2E8707B90}" dt="2021-09-16T00:38:47.915" v="557" actId="20577"/>
          <ac:spMkLst>
            <pc:docMk/>
            <pc:sldMk cId="513160053" sldId="425"/>
            <ac:spMk id="2" creationId="{EF24CA04-327F-4A45-8923-92F6874B5AD6}"/>
          </ac:spMkLst>
        </pc:spChg>
        <pc:picChg chg="add del">
          <ac:chgData name="william a" userId="c66c7249b60d4ab2" providerId="LiveId" clId="{5ADD2D55-65CC-402F-9E09-5CF2E8707B90}" dt="2021-09-16T00:36:30.230" v="466" actId="478"/>
          <ac:picMkLst>
            <pc:docMk/>
            <pc:sldMk cId="513160053" sldId="425"/>
            <ac:picMk id="4" creationId="{E1EC6488-2881-45C8-BC79-C29F7536C664}"/>
          </ac:picMkLst>
        </pc:picChg>
        <pc:picChg chg="add del">
          <ac:chgData name="william a" userId="c66c7249b60d4ab2" providerId="LiveId" clId="{5ADD2D55-65CC-402F-9E09-5CF2E8707B90}" dt="2021-09-16T00:36:30.230" v="466" actId="478"/>
          <ac:picMkLst>
            <pc:docMk/>
            <pc:sldMk cId="513160053" sldId="425"/>
            <ac:picMk id="1026" creationId="{005AA234-90E4-4DC8-B72F-2D51330674A9}"/>
          </ac:picMkLst>
        </pc:picChg>
        <pc:picChg chg="add mod">
          <ac:chgData name="william a" userId="c66c7249b60d4ab2" providerId="LiveId" clId="{5ADD2D55-65CC-402F-9E09-5CF2E8707B90}" dt="2021-09-16T00:38:07.141" v="497" actId="1076"/>
          <ac:picMkLst>
            <pc:docMk/>
            <pc:sldMk cId="513160053" sldId="425"/>
            <ac:picMk id="1028" creationId="{FF03C6AC-1D9B-4E49-90D3-EDD4921AA4FC}"/>
          </ac:picMkLst>
        </pc:picChg>
        <pc:picChg chg="add mod">
          <ac:chgData name="william a" userId="c66c7249b60d4ab2" providerId="LiveId" clId="{5ADD2D55-65CC-402F-9E09-5CF2E8707B90}" dt="2021-09-16T00:38:52.714" v="558" actId="1076"/>
          <ac:picMkLst>
            <pc:docMk/>
            <pc:sldMk cId="513160053" sldId="425"/>
            <ac:picMk id="1030" creationId="{A2F2A2FB-2EAB-4F80-9A5D-344C8B253677}"/>
          </ac:picMkLst>
        </pc:picChg>
      </pc:sldChg>
      <pc:sldChg chg="modSp modNotesTx">
        <pc:chgData name="william a" userId="c66c7249b60d4ab2" providerId="LiveId" clId="{5ADD2D55-65CC-402F-9E09-5CF2E8707B90}" dt="2021-09-16T19:17:45.946" v="1101" actId="20577"/>
        <pc:sldMkLst>
          <pc:docMk/>
          <pc:sldMk cId="3532823871" sldId="427"/>
        </pc:sldMkLst>
        <pc:spChg chg="mod">
          <ac:chgData name="william a" userId="c66c7249b60d4ab2" providerId="LiveId" clId="{5ADD2D55-65CC-402F-9E09-5CF2E8707B90}" dt="2021-09-16T00:17:32.567" v="74" actId="12"/>
          <ac:spMkLst>
            <pc:docMk/>
            <pc:sldMk cId="3532823871" sldId="427"/>
            <ac:spMk id="2" creationId="{EF24CA04-327F-4A45-8923-92F6874B5AD6}"/>
          </ac:spMkLst>
        </pc:spChg>
      </pc:sldChg>
      <pc:sldChg chg="mod modShow modNotesTx">
        <pc:chgData name="william a" userId="c66c7249b60d4ab2" providerId="LiveId" clId="{5ADD2D55-65CC-402F-9E09-5CF2E8707B90}" dt="2021-09-16T19:17:35.040" v="1067" actId="729"/>
        <pc:sldMkLst>
          <pc:docMk/>
          <pc:sldMk cId="593023960" sldId="428"/>
        </pc:sldMkLst>
      </pc:sldChg>
      <pc:sldChg chg="add del">
        <pc:chgData name="william a" userId="c66c7249b60d4ab2" providerId="LiveId" clId="{5ADD2D55-65CC-402F-9E09-5CF2E8707B90}" dt="2021-09-16T19:55:23.493" v="1344" actId="2696"/>
        <pc:sldMkLst>
          <pc:docMk/>
          <pc:sldMk cId="1694856643" sldId="4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9/15/2021</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dirty="0"/>
          </a:p>
        </p:txBody>
      </p:sp>
    </p:spTree>
    <p:extLst>
      <p:ext uri="{BB962C8B-B14F-4D97-AF65-F5344CB8AC3E}">
        <p14:creationId xmlns:p14="http://schemas.microsoft.com/office/powerpoint/2010/main" val="69525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dirty="0"/>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dirty="0"/>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dirty="0"/>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r>
              <a:rPr lang="en-CA" dirty="0"/>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dirty="0"/>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a:t>
            </a:r>
            <a:r>
              <a:rPr lang="en-US" b="1" dirty="0"/>
              <a:t>inevitable</a:t>
            </a:r>
            <a:r>
              <a:rPr lang="en-US" dirty="0"/>
              <a:t>, but is not </a:t>
            </a:r>
            <a:r>
              <a:rPr lang="en-US" b="1" dirty="0"/>
              <a:t>acceptable</a:t>
            </a:r>
            <a:r>
              <a:rPr lang="en-US" dirty="0"/>
              <a:t>.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a:t>
            </a:r>
            <a:r>
              <a:rPr lang="en-US" b="1" dirty="0"/>
              <a:t>outcomes</a:t>
            </a:r>
            <a:r>
              <a:rPr lang="en-US" dirty="0"/>
              <a:t>, </a:t>
            </a:r>
            <a:r>
              <a:rPr lang="en-US" b="1" dirty="0"/>
              <a:t>not</a:t>
            </a:r>
            <a:r>
              <a:rPr lang="en-US" dirty="0"/>
              <a:t> in intents or origins.</a:t>
            </a:r>
          </a:p>
          <a:p>
            <a:r>
              <a:rPr lang="en-US" b="1" dirty="0"/>
              <a:t>Outcomes</a:t>
            </a:r>
            <a:r>
              <a:rPr lang="en-US" dirty="0"/>
              <a:t> are how bias is measured.</a:t>
            </a:r>
          </a:p>
          <a:p>
            <a:r>
              <a:rPr lang="en-US" dirty="0"/>
              <a:t>The world doesn’t care if we </a:t>
            </a:r>
            <a:r>
              <a:rPr lang="en-US" b="1" i="1" dirty="0"/>
              <a:t>intended</a:t>
            </a:r>
            <a:r>
              <a:rPr lang="en-US" i="0" dirty="0"/>
              <a:t> to be un-biased. It cares that we </a:t>
            </a:r>
            <a:r>
              <a:rPr lang="en-US" b="1" i="0" dirty="0"/>
              <a:t>were or were not </a:t>
            </a:r>
            <a:r>
              <a:rPr lang="en-US" i="0" dirty="0"/>
              <a:t>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dirty="0"/>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dirty="0"/>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conclusions.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dirty="0"/>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 only&gt;</a:t>
            </a:r>
          </a:p>
          <a:p>
            <a:r>
              <a:rPr lang="en-US" dirty="0"/>
              <a:t>As Brad Smith with Microsoft once wrote… </a:t>
            </a:r>
            <a:r>
              <a:rPr lang="en-US" sz="1200" dirty="0"/>
              <a:t>A more diverse group of researchers and engineers is </a:t>
            </a:r>
            <a:r>
              <a:rPr lang="en-US" sz="1200" b="0" dirty="0"/>
              <a:t>more likely to recognize and think harder about bias problems.</a:t>
            </a:r>
          </a:p>
          <a:p>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dirty="0"/>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endParaRPr lang="en-US" dirty="0">
              <a:cs typeface="Calibri"/>
            </a:endParaRPr>
          </a:p>
          <a:p>
            <a:r>
              <a:rPr lang="en-US" dirty="0"/>
              <a:t>This isn’t the first time we’re gonna mention facial recognition products in this presentation. </a:t>
            </a:r>
            <a:endParaRPr lang="en-US" dirty="0">
              <a:cs typeface="Calibri"/>
            </a:endParaRP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endParaRPr lang="en-US" dirty="0">
              <a:cs typeface="Calibri"/>
            </a:endParaRPr>
          </a:p>
          <a:p>
            <a:r>
              <a:rPr lang="en-US" dirty="0"/>
              <a:t>Also this same technology </a:t>
            </a:r>
            <a:r>
              <a:rPr lang="en-US" b="1" dirty="0"/>
              <a:t>falsely identified </a:t>
            </a:r>
            <a:r>
              <a:rPr lang="en-US" dirty="0"/>
              <a:t>African-American and Asian faces 10-to-100 times more often than white faces. </a:t>
            </a:r>
            <a:endParaRPr lang="en-US" dirty="0">
              <a:cs typeface="Calibri"/>
            </a:endParaRPr>
          </a:p>
          <a:p>
            <a:endParaRPr lang="en-US" dirty="0"/>
          </a:p>
          <a:p>
            <a:r>
              <a:rPr lang="en-US" dirty="0"/>
              <a:t>In a 2018 test of Amazon’s Rekognition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endParaRPr lang="en-US" dirty="0">
              <a:cs typeface="Calibri"/>
            </a:endParaRPr>
          </a:p>
          <a:p>
            <a:endParaRPr lang="en-US" dirty="0"/>
          </a:p>
          <a:p>
            <a:r>
              <a:rPr lang="en-US" dirty="0"/>
              <a:t>Without validity or reliability, is it ethical to use a facial recognition software that has pervasive access to public camera systems? </a:t>
            </a:r>
            <a:endParaRPr lang="en-US" dirty="0">
              <a:cs typeface="Calibri"/>
            </a:endParaRPr>
          </a:p>
          <a:p>
            <a:endParaRPr lang="en-US" dirty="0"/>
          </a:p>
          <a:p>
            <a:r>
              <a:rPr lang="en-US" dirty="0"/>
              <a:t>And do we think that law enforcement be transparent and open about the flaws in such a system? </a:t>
            </a:r>
            <a:endParaRPr lang="en-US" dirty="0">
              <a:cs typeface="Calibri"/>
            </a:endParaRPr>
          </a:p>
          <a:p>
            <a:endParaRPr lang="en-US" dirty="0"/>
          </a:p>
          <a:p>
            <a:r>
              <a:rPr lang="en-US" dirty="0"/>
              <a:t>Let’s now talk more about the need for transparency.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dirty="0"/>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olds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What other variables may affect a student’s ACT score, variables that have been studied? </a:t>
            </a:r>
          </a:p>
          <a:p>
            <a:pPr marL="171450" indent="-171450">
              <a:buFont typeface="Arial" panose="020B0604020202020204" pitchFamily="34" charset="0"/>
              <a:buChar char="•"/>
            </a:pPr>
            <a:r>
              <a:rPr lang="en-CA" dirty="0"/>
              <a:t>Class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Opportunity for private tutoring? </a:t>
            </a:r>
          </a:p>
          <a:p>
            <a:pPr marL="171450" indent="-171450">
              <a:buFont typeface="Arial" panose="020B0604020202020204" pitchFamily="34" charset="0"/>
              <a:buChar char="•"/>
            </a:pPr>
            <a:r>
              <a:rPr lang="en-CA" dirty="0"/>
              <a:t>Air quality and temperature of classrooms?</a:t>
            </a:r>
          </a:p>
          <a:p>
            <a:pPr marL="171450" indent="-171450">
              <a:buFont typeface="Arial" panose="020B0604020202020204" pitchFamily="34" charset="0"/>
              <a:buChar char="•"/>
            </a:pPr>
            <a:r>
              <a:rPr lang="en-CA" dirty="0"/>
              <a:t>Local crime statistics? Recent local natural disasters?</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hours students work a job outside of school?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a bigger </a:t>
            </a:r>
            <a:r>
              <a:rPr lang="en-CA" b="1" dirty="0"/>
              <a:t>factor that impacts graduation outcomes </a:t>
            </a:r>
            <a:r>
              <a:rPr lang="en-CA" dirty="0"/>
              <a:t>remains </a:t>
            </a:r>
            <a:r>
              <a:rPr lang="en-CA" b="1" dirty="0"/>
              <a:t>household income</a:t>
            </a:r>
            <a:r>
              <a:rPr lang="en-CA" dirty="0"/>
              <a:t>.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dirty="0"/>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year I joined the Microsoft SQL Docs team after 13 or so years as a data platform consultant and technical lead. </a:t>
            </a:r>
          </a:p>
          <a:p>
            <a:endParaRPr lang="en-CA" dirty="0"/>
          </a:p>
          <a:p>
            <a:r>
              <a:rPr lang="en-CA" dirty="0"/>
              <a:t>Worth noting that while we have citations throughout our presentation any opinions are our own alone.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**Questions?** If you have any questions, go ahead and submit them any time, and we’ll save time to answer collected questions and at the end.</a:t>
            </a:r>
            <a:endParaRPr lang="en-CA" sz="1200"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dirty="0"/>
          </a:p>
        </p:txBody>
      </p:sp>
    </p:spTree>
    <p:extLst>
      <p:ext uri="{BB962C8B-B14F-4D97-AF65-F5344CB8AC3E}">
        <p14:creationId xmlns:p14="http://schemas.microsoft.com/office/powerpoint/2010/main" val="991286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dirty="0"/>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dirty="0"/>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dirty="0"/>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dirty="0"/>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dirty="0"/>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dirty="0"/>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dirty="0"/>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dirty="0"/>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dirty="0"/>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born and raised in the South but now living in the Seattle area.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dirty="0"/>
          </a:p>
        </p:txBody>
      </p:sp>
    </p:spTree>
    <p:extLst>
      <p:ext uri="{BB962C8B-B14F-4D97-AF65-F5344CB8AC3E}">
        <p14:creationId xmlns:p14="http://schemas.microsoft.com/office/powerpoint/2010/main" val="388952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person to person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dirty="0"/>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couple examples here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dirty="0"/>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 paper published in the </a:t>
            </a:r>
            <a:r>
              <a:rPr lang="en-CA" dirty="0" err="1"/>
              <a:t>journmal</a:t>
            </a:r>
            <a:r>
              <a:rPr lang="en-CA" dirty="0"/>
              <a:t> </a:t>
            </a:r>
            <a:r>
              <a:rPr lang="en-CA" dirty="0" err="1"/>
              <a:t>Biochemia</a:t>
            </a:r>
            <a:r>
              <a:rPr lang="en-CA" dirty="0"/>
              <a:t> Medica.</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dirty="0"/>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dirty="0"/>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dirty="0"/>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endParaRPr lang="en-CA" dirty="0"/>
          </a:p>
          <a:p>
            <a:r>
              <a:rPr lang="en-CA" dirty="0"/>
              <a:t>Let’s dive deeper into this ethical problem. </a:t>
            </a:r>
          </a:p>
          <a:p>
            <a:r>
              <a:rPr lang="en-CA" dirty="0"/>
              <a:t>We’ve talked about transparency in analysis,</a:t>
            </a:r>
          </a:p>
          <a:p>
            <a:r>
              <a:rPr lang="en-CA" dirty="0"/>
              <a:t>let’s talk about ethics in data collection.</a:t>
            </a:r>
          </a:p>
          <a:p>
            <a:endParaRPr lang="en-CA" dirty="0"/>
          </a:p>
          <a:p>
            <a:r>
              <a:rPr lang="en-CA" dirty="0"/>
              <a:t>What are our ethical responsibilities in collection and ownership of citizens’ data?</a:t>
            </a:r>
          </a:p>
          <a:p>
            <a:endParaRPr lang="en-CA" dirty="0"/>
          </a:p>
          <a:p>
            <a:r>
              <a:rPr lang="en-CA" dirty="0"/>
              <a:t>Let’s go over a couple bad examples.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dirty="0"/>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Target’s statistician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dirty="0"/>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“rumour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dirty="0"/>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dirty="0"/>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endParaRPr lang="en-CA" dirty="0">
              <a:cs typeface="Calibri"/>
            </a:endParaRP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endParaRPr lang="en-CA" dirty="0">
              <a:cs typeface="Calibri"/>
            </a:endParaRPr>
          </a:p>
          <a:p>
            <a:r>
              <a:rPr lang="en-CA" dirty="0"/>
              <a:t>Can you think of genetic data example that has been identified as having a disparate impact, that is now federally banned in the U.S. for use in hiring?</a:t>
            </a:r>
            <a:endParaRPr lang="en-CA" dirty="0">
              <a:cs typeface="Calibri"/>
            </a:endParaRPr>
          </a:p>
          <a:p>
            <a:r>
              <a:rPr lang="en-CA" dirty="0"/>
              <a:t>&lt;click&gt;</a:t>
            </a:r>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a:t>
            </a:r>
            <a:r>
              <a:rPr lang="en-US" dirty="0"/>
              <a:t> </a:t>
            </a:r>
            <a:r>
              <a:rPr lang="en-US" sz="1200" b="0" i="0" kern="1200" dirty="0">
                <a:solidFill>
                  <a:schemeClr val="tx1"/>
                </a:solidFill>
                <a:effectLst/>
                <a:latin typeface="+mn-lt"/>
                <a:ea typeface="+mn-ea"/>
                <a:cs typeface="+mn-cs"/>
              </a:rPr>
              <a:t>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r>
              <a:rPr lang="en-US" baseline="30000" dirty="0"/>
              <a:t>  </a:t>
            </a:r>
            <a:br>
              <a:rPr lang="en-US" sz="1200" b="0" i="0" kern="1200" dirty="0">
                <a:effectLst/>
                <a:cs typeface="+mn-l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dirty="0"/>
              <a:t> and its disparate outcomes on race</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2</a:t>
            </a:r>
            <a:r>
              <a:rPr lang="en-US" dirty="0"/>
              <a:t> </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dirty="0"/>
              <a:t> </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US" sz="1200" b="0" i="0" kern="1200" dirty="0">
                <a:solidFill>
                  <a:schemeClr val="tx1"/>
                </a:solidFill>
                <a:effectLst/>
                <a:latin typeface="+mn-lt"/>
                <a:ea typeface="+mn-ea"/>
                <a:cs typeface="+mn-cs"/>
              </a:rPr>
              <a:t>Similarly, a predictive genetic test for expensive cancers or diseases </a:t>
            </a:r>
            <a:r>
              <a:rPr lang="en-US" dirty="0"/>
              <a:t>must</a:t>
            </a:r>
            <a:r>
              <a:rPr lang="en-US" sz="1200" b="0" i="0" kern="1200" dirty="0">
                <a:solidFill>
                  <a:schemeClr val="tx1"/>
                </a:solidFill>
                <a:effectLst/>
                <a:latin typeface="+mn-lt"/>
                <a:ea typeface="+mn-ea"/>
                <a:cs typeface="+mn-cs"/>
              </a:rPr>
              <a:t> not be a prerequisite for joining an employer’s health care coverage. That would be, unethical.</a:t>
            </a:r>
            <a:endParaRPr lang="en-US" sz="1200" b="0" i="0"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dirty="0"/>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trained on </a:t>
            </a:r>
            <a:r>
              <a:rPr lang="en-US" sz="1200" b="1" dirty="0"/>
              <a:t>data which contains human bias, </a:t>
            </a:r>
            <a:r>
              <a:rPr lang="en-US" sz="1200" dirty="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Worse, they are likely to </a:t>
            </a:r>
            <a:r>
              <a:rPr lang="en-US" sz="1200" b="1" dirty="0"/>
              <a:t>amplify </a:t>
            </a:r>
            <a:r>
              <a:rPr lang="en-US" sz="1200" dirty="0"/>
              <a:t>it, </a:t>
            </a:r>
            <a:r>
              <a:rPr lang="en-US" sz="1200" b="1" dirty="0"/>
              <a:t>institutionalize </a:t>
            </a:r>
            <a:r>
              <a:rPr lang="en-US" sz="1200" dirty="0"/>
              <a:t>it, and </a:t>
            </a:r>
            <a:r>
              <a:rPr lang="en-US" sz="1200" b="1" dirty="0"/>
              <a:t>mask </a:t>
            </a:r>
            <a:r>
              <a:rPr lang="en-US" sz="1200" dirty="0"/>
              <a:t>it in the trustworthiness of an “algorithm.”</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dirty="0"/>
          </a:p>
        </p:txBody>
      </p:sp>
    </p:spTree>
    <p:extLst>
      <p:ext uri="{BB962C8B-B14F-4D97-AF65-F5344CB8AC3E}">
        <p14:creationId xmlns:p14="http://schemas.microsoft.com/office/powerpoint/2010/main" val="1556282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“Weblining”,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dirty="0"/>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Weblining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dirty="0"/>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CHRISTINE</a:t>
            </a:r>
          </a:p>
          <a:p>
            <a:r>
              <a:rPr lang="en-US" sz="3200" dirty="0">
                <a:cs typeface="+mn-lt"/>
              </a:rPr>
              <a:t>&lt;click&gt;</a:t>
            </a:r>
            <a:br>
              <a:rPr lang="en-US" sz="3200" dirty="0">
                <a:cs typeface="+mn-lt"/>
              </a:rPr>
            </a:br>
            <a:r>
              <a:rPr lang="en-US" sz="3200" dirty="0"/>
              <a:t>&lt;read notes&gt;</a:t>
            </a:r>
            <a:endParaRPr lang="en-US" sz="3200" dirty="0">
              <a:cs typeface="Calibri"/>
            </a:endParaRPr>
          </a:p>
          <a:p>
            <a:r>
              <a:rPr lang="en-US" sz="3200" dirty="0"/>
              <a:t>In the case of housing discrimination, </a:t>
            </a:r>
            <a:r>
              <a:rPr lang="en-US" sz="3200" b="1" dirty="0"/>
              <a:t>the doctrine </a:t>
            </a:r>
            <a:r>
              <a:rPr lang="en-US" sz="3200" dirty="0"/>
              <a:t>of </a:t>
            </a:r>
            <a:r>
              <a:rPr lang="en-US" sz="3200" b="1" dirty="0"/>
              <a:t>“disparate impact </a:t>
            </a:r>
            <a:r>
              <a:rPr lang="en-US" sz="3200" dirty="0"/>
              <a:t>recognizes that implicit biases can produce discriminatory results — </a:t>
            </a:r>
            <a:r>
              <a:rPr lang="en-US" sz="3200" b="1" dirty="0"/>
              <a:t>even without intent — </a:t>
            </a:r>
            <a:r>
              <a:rPr lang="en-US" sz="3200" dirty="0"/>
              <a:t>and allows for such results to be remedied.”</a:t>
            </a:r>
            <a:r>
              <a:rPr lang="en-US" sz="3200" baseline="30000" dirty="0"/>
              <a:t>1</a:t>
            </a:r>
            <a:endParaRPr lang="en-US" sz="3200" baseline="30000" dirty="0">
              <a:cs typeface="Calibri"/>
            </a:endParaRPr>
          </a:p>
          <a:p>
            <a:r>
              <a:rPr lang="en-US" dirty="0"/>
              <a:t>&lt;read slide&gt;</a:t>
            </a:r>
            <a:endParaRPr lang="en-US" sz="3200" baseline="30000" dirty="0">
              <a:cs typeface="Calibri"/>
            </a:endParaRPr>
          </a:p>
          <a:p>
            <a:endParaRPr lang="en-US" dirty="0"/>
          </a:p>
          <a:p>
            <a:pPr lvl="1"/>
            <a:endParaRPr lang="en-US" dirty="0"/>
          </a:p>
          <a:p>
            <a:pPr lvl="1"/>
            <a:endParaRPr lang="en-US" dirty="0"/>
          </a:p>
          <a:p>
            <a:pPr lvl="1"/>
            <a:endParaRPr lang="en-US" dirty="0"/>
          </a:p>
          <a:p>
            <a:pPr lvl="1"/>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dirty="0"/>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FHA-subsidized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dirty="0"/>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pPr>
              <a:defRPr/>
            </a:pPr>
            <a:r>
              <a:rPr lang="en-US" dirty="0"/>
              <a:t>This is an actual redlining map from 1937 from Philadelphia, Pennsylvania. Maps like this were used throughout the country. It wasn’t really undone in the U.S. until a series of laws 1970s required banks to meet the lending needs of low income neighborhoods.</a:t>
            </a:r>
            <a:endParaRPr lang="en-US" dirty="0">
              <a:cs typeface="Calibri"/>
            </a:endParaRPr>
          </a:p>
          <a:p>
            <a:endParaRPr lang="en-US" dirty="0"/>
          </a:p>
          <a:p>
            <a:r>
              <a:rPr lang="en-US" dirty="0"/>
              <a:t>The American Dream of home ownership was denied to “Baby Boomer” minorities, legally through the 1970s, and that generational gap continues today, fifty years later. </a:t>
            </a:r>
            <a:r>
              <a:rPr lang="en-US" dirty="0">
                <a:hlinkClick r:id="rId3"/>
              </a:rPr>
              <a:t>3</a:t>
            </a:r>
            <a:r>
              <a:rPr lang="en-US" sz="1200" b="0" i="0" u="none" strike="noStrike" kern="1200" dirty="0">
                <a:solidFill>
                  <a:schemeClr val="tx1"/>
                </a:solidFill>
                <a:effectLst/>
                <a:latin typeface="+mn-lt"/>
                <a:ea typeface="+mn-ea"/>
                <a:cs typeface="+mn-cs"/>
                <a:hlinkClick r:id="rId3"/>
              </a:rPr>
              <a:t>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dirty="0"/>
              <a:t>And despite laws in place, disparate racial outcomes continue in housing.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endParaRPr lang="en-US" sz="1200" baseline="30000" dirty="0">
              <a:cs typeface="Calibri"/>
            </a:endParaRP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dirty="0"/>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cs typeface="Calibri"/>
              </a:rPr>
              <a:t>&lt;click&gt;</a:t>
            </a:r>
            <a:endParaRPr lang="en-US" dirty="0"/>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dirty="0"/>
          </a:p>
        </p:txBody>
      </p:sp>
    </p:spTree>
    <p:extLst>
      <p:ext uri="{BB962C8B-B14F-4D97-AF65-F5344CB8AC3E}">
        <p14:creationId xmlns:p14="http://schemas.microsoft.com/office/powerpoint/2010/main" val="2145999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endParaRPr lang="en-US" dirty="0">
              <a:cs typeface="Calibri"/>
            </a:endParaRP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dirty="0"/>
          </a:p>
        </p:txBody>
      </p:sp>
    </p:spTree>
    <p:extLst>
      <p:ext uri="{BB962C8B-B14F-4D97-AF65-F5344CB8AC3E}">
        <p14:creationId xmlns:p14="http://schemas.microsoft.com/office/powerpoint/2010/main" val="132512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&lt;click&gt;</a:t>
            </a:r>
            <a:endParaRPr lang="en-US" dirty="0">
              <a:cs typeface="Calibri"/>
            </a:endParaRPr>
          </a:p>
          <a:p>
            <a:r>
              <a:rPr lang="en-US" dirty="0"/>
              <a:t>See if you can spot Florida Blvd on this map, a historical redlining boundary</a:t>
            </a:r>
            <a:endParaRPr lang="en-US" dirty="0">
              <a:cs typeface="Calibri"/>
            </a:endParaRPr>
          </a:p>
          <a:p>
            <a:r>
              <a:rPr lang="en-US" dirty="0"/>
              <a:t>&lt;click&gt;</a:t>
            </a:r>
            <a:endParaRPr lang="en-US" dirty="0">
              <a:cs typeface="Calibri"/>
            </a:endParaRPr>
          </a:p>
          <a:p>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a:t>
            </a:r>
            <a:r>
              <a:rPr lang="en-US" dirty="0"/>
              <a:t> </a:t>
            </a:r>
            <a:endParaRPr lang="en-US" sz="1200" dirty="0">
              <a:cs typeface="Calibri"/>
            </a:endParaRP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endParaRPr lang="en-US" sz="1200" dirty="0">
              <a:cs typeface="Calibri"/>
            </a:endParaRP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dirty="0"/>
          </a:p>
        </p:txBody>
      </p:sp>
    </p:spTree>
    <p:extLst>
      <p:ext uri="{BB962C8B-B14F-4D97-AF65-F5344CB8AC3E}">
        <p14:creationId xmlns:p14="http://schemas.microsoft.com/office/powerpoint/2010/main" val="301989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 next, next&gt;</a:t>
            </a:r>
          </a:p>
          <a:p>
            <a:r>
              <a:rPr lang="en-US" sz="1200" dirty="0"/>
              <a:t>There are decades of legal precedent, most recently upheld by the Supreme Court in 2015, that permit the use of statistical analysis to </a:t>
            </a:r>
            <a:r>
              <a:rPr lang="en-US" sz="1200" b="1" dirty="0"/>
              <a:t>–identify- </a:t>
            </a:r>
            <a:r>
              <a:rPr lang="en-US" sz="1200" dirty="0"/>
              <a:t>patterns of discrimination</a:t>
            </a:r>
            <a:r>
              <a:rPr lang="en-US" sz="1200"/>
              <a:t>, but not excuse it.</a:t>
            </a:r>
            <a:r>
              <a:rPr lang="en-US" sz="1200" baseline="30000"/>
              <a:t>1</a:t>
            </a:r>
            <a:endParaRPr lang="en-US" sz="1200" baseline="30000" dirty="0">
              <a:cs typeface="Calibri"/>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dirty="0"/>
          </a:p>
        </p:txBody>
      </p:sp>
    </p:spTree>
    <p:extLst>
      <p:ext uri="{BB962C8B-B14F-4D97-AF65-F5344CB8AC3E}">
        <p14:creationId xmlns:p14="http://schemas.microsoft.com/office/powerpoint/2010/main" val="364972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We’ve discussed Disparate Impact in housing, now let’s discuss more modern, online examples. </a:t>
            </a:r>
          </a:p>
          <a:p>
            <a:endParaRPr lang="en-US" dirty="0"/>
          </a:p>
          <a:p>
            <a:r>
              <a:rPr lang="en-US" dirty="0"/>
              <a:t>“Weblining” or “Digital Redlining” is the segmentation of consumer data based on income. This may result in disparate exposure to online ads and services, like in childcare, housing, or health care. </a:t>
            </a:r>
          </a:p>
          <a:p>
            <a:endParaRPr lang="en-US" dirty="0"/>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dirty="0"/>
          </a:p>
        </p:txBody>
      </p:sp>
    </p:spTree>
    <p:extLst>
      <p:ext uri="{BB962C8B-B14F-4D97-AF65-F5344CB8AC3E}">
        <p14:creationId xmlns:p14="http://schemas.microsoft.com/office/powerpoint/2010/main" val="3601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cs typeface="+mn-lt"/>
              </a:rPr>
            </a:br>
            <a:r>
              <a:rPr lang="en-US" sz="1200" dirty="0"/>
              <a:t>Laura Douglas an AI researcher defines bias as…</a:t>
            </a:r>
            <a:br>
              <a:rPr lang="en-US" sz="1200" dirty="0">
                <a:cs typeface="+mn-lt"/>
              </a:rPr>
            </a:br>
            <a:r>
              <a:rPr lang="en-US" sz="1200" dirty="0"/>
              <a:t>&lt;read quote&gt;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This presentation is about acknowledging both the public’s perception of the trustworthiness of statistical analysis, and also our responsibilities as data </a:t>
            </a:r>
            <a:r>
              <a:rPr lang="en-US" dirty="0"/>
              <a:t>professionals, developers, analysts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dirty="0"/>
          </a:p>
        </p:txBody>
      </p:sp>
    </p:spTree>
    <p:extLst>
      <p:ext uri="{BB962C8B-B14F-4D97-AF65-F5344CB8AC3E}">
        <p14:creationId xmlns:p14="http://schemas.microsoft.com/office/powerpoint/2010/main" val="1363096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Another example of disparate impact is a pretty clear case of a bad outcome of an algorithm. In 2017, thousands of disabled or elderly in the state of </a:t>
            </a:r>
            <a:r>
              <a:rPr lang="en-CA"/>
              <a:t>Arkansas (in </a:t>
            </a:r>
            <a:r>
              <a:rPr lang="en-CA" dirty="0"/>
              <a:t>the </a:t>
            </a:r>
            <a:r>
              <a:rPr lang="en-CA"/>
              <a:t>United States) </a:t>
            </a:r>
            <a:r>
              <a:rPr lang="en-CA" dirty="0"/>
              <a:t>lost Medicaid funding for life-critical in-home caregivers. </a:t>
            </a:r>
          </a:p>
          <a:p>
            <a:r>
              <a:rPr lang="en-CA" dirty="0"/>
              <a:t>&lt;animation&gt;</a:t>
            </a:r>
            <a:endParaRPr lang="en-CA" dirty="0">
              <a:cs typeface="Calibri"/>
            </a:endParaRP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endParaRPr lang="en-CA" dirty="0">
              <a:cs typeface="Calibri"/>
            </a:endParaRPr>
          </a:p>
          <a:p>
            <a:r>
              <a:rPr lang="en-US" sz="1200" dirty="0"/>
              <a:t>Eventually, the state legislature </a:t>
            </a:r>
            <a:r>
              <a:rPr lang="en-US" dirty="0"/>
              <a:t>made permanent the benefit cuts</a:t>
            </a:r>
            <a:r>
              <a:rPr lang="en-US" sz="1200" dirty="0"/>
              <a:t> after a lengthy court battle – the algorithm won. </a:t>
            </a:r>
            <a:r>
              <a:rPr lang="en-CA" dirty="0"/>
              <a:t>This is a cautionary tale speaks to the lack of due process and transparency to a decision, blindly trusting in an “algorithm’s decision”.</a:t>
            </a:r>
            <a:r>
              <a:rPr lang="en-CA" baseline="30000" dirty="0"/>
              <a:t>4</a:t>
            </a:r>
            <a:endParaRPr lang="en-CA" baseline="30000" dirty="0">
              <a:cs typeface="Calibri"/>
            </a:endParaRPr>
          </a:p>
          <a:p>
            <a:r>
              <a:rPr lang="en-CA" dirty="0"/>
              <a:t>If transparency and mitigating bias are our goals, then we must review the outcomes, and strive for transparency.</a:t>
            </a:r>
            <a:endParaRPr lang="en-CA" dirty="0">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dirty="0"/>
          </a:p>
        </p:txBody>
      </p:sp>
    </p:spTree>
    <p:extLst>
      <p:ext uri="{BB962C8B-B14F-4D97-AF65-F5344CB8AC3E}">
        <p14:creationId xmlns:p14="http://schemas.microsoft.com/office/powerpoint/2010/main" val="3227118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endParaRPr lang="en-CA" dirty="0">
              <a:cs typeface="Calibri"/>
            </a:endParaRP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a:t>
            </a:r>
            <a:r>
              <a:rPr lang="en-CA" baseline="30000" dirty="0"/>
              <a:t>1</a:t>
            </a:r>
            <a:r>
              <a:rPr lang="en-CA" dirty="0"/>
              <a:t>  </a:t>
            </a:r>
          </a:p>
          <a:p>
            <a:endParaRPr lang="en-CA" dirty="0"/>
          </a:p>
          <a:p>
            <a:r>
              <a:rPr lang="en-US" b="0" i="0" dirty="0">
                <a:solidFill>
                  <a:srgbClr val="E8EAED"/>
                </a:solidFill>
                <a:effectLst/>
                <a:latin typeface="Roboto" panose="02000000000000000000" pitchFamily="2" charset="0"/>
              </a:rPr>
              <a:t>In a simpler example of biased sample representation, suppose you decide to estimate the average height of a human by using data from professional basketball players. Since basketball players are taller than average, so your sample will not be representative of the population, and your data is biased at the time of collection.</a:t>
            </a:r>
            <a:r>
              <a:rPr lang="en-US" b="0" i="0" baseline="30000" dirty="0">
                <a:solidFill>
                  <a:srgbClr val="E8EAED"/>
                </a:solidFill>
                <a:effectLst/>
                <a:latin typeface="Roboto" panose="02000000000000000000" pitchFamily="2" charset="0"/>
              </a:rPr>
              <a:t>8 </a:t>
            </a:r>
            <a:r>
              <a:rPr lang="en-US" b="0" i="0" baseline="0" dirty="0">
                <a:solidFill>
                  <a:srgbClr val="E8EAED"/>
                </a:solidFill>
                <a:effectLst/>
                <a:latin typeface="Roboto" panose="02000000000000000000" pitchFamily="2" charset="0"/>
              </a:rPr>
              <a:t>Bias might be less obvious to detect. As we see in the commercial AI facial recognition products, what if that bias is allowed to progress all the way through the development of the machine learning model, to deployment in the field?</a:t>
            </a:r>
            <a:br>
              <a:rPr lang="en-US" dirty="0"/>
            </a:br>
            <a:r>
              <a:rPr lang="en-CA" dirty="0"/>
              <a:t>&lt;next&gt;</a:t>
            </a:r>
            <a:endParaRPr lang="en-CA" dirty="0">
              <a:cs typeface="Calibri"/>
            </a:endParaRPr>
          </a:p>
          <a:p>
            <a:r>
              <a:rPr lang="en-US" sz="1200" dirty="0"/>
              <a:t>In the MIT study, on the </a:t>
            </a:r>
            <a:r>
              <a:rPr lang="en-US" sz="1200" b="1" dirty="0"/>
              <a:t>task of identifying the genders </a:t>
            </a:r>
            <a:r>
              <a:rPr lang="en-US" sz="1200" dirty="0"/>
              <a:t>of African and European parliament members, the platforms showed </a:t>
            </a:r>
            <a:r>
              <a:rPr lang="en-US" sz="1200" b="1" dirty="0"/>
              <a:t>a 1/3 failure rate. </a:t>
            </a:r>
            <a:r>
              <a:rPr lang="en-US" sz="1200" b="0" dirty="0"/>
              <a:t>For MIT researcher and </a:t>
            </a:r>
            <a:r>
              <a:rPr lang="en-CA" dirty="0"/>
              <a:t>computer scientist Joy (</a:t>
            </a:r>
            <a:r>
              <a:rPr lang="en-CA" dirty="0" err="1"/>
              <a:t>buh</a:t>
            </a:r>
            <a:r>
              <a:rPr lang="en-CA" dirty="0"/>
              <a:t>-lam-WEE-nee) </a:t>
            </a:r>
            <a:r>
              <a:rPr lang="en-CA" dirty="0" err="1"/>
              <a:t>Buolamwini</a:t>
            </a:r>
            <a:r>
              <a:rPr lang="en-CA" dirty="0"/>
              <a:t>, </a:t>
            </a:r>
            <a:r>
              <a:rPr lang="en-US" sz="1200" dirty="0"/>
              <a:t>who is black, her face was not even detected</a:t>
            </a:r>
            <a:r>
              <a:rPr lang="en-US" sz="1200" b="1" dirty="0"/>
              <a:t>. </a:t>
            </a:r>
            <a:r>
              <a:rPr lang="en-CA" dirty="0"/>
              <a:t>There is now a Netflix documentary on her work at MIT and her study, the documentary is titled Coded Bias.</a:t>
            </a:r>
            <a:r>
              <a:rPr lang="en-CA" baseline="30000" dirty="0"/>
              <a:t>9</a:t>
            </a:r>
            <a:r>
              <a:rPr lang="en-CA" dirty="0"/>
              <a:t> You may be interested in viewing. This is a common issue for my black colleagues and many black students forced online around the world during the pandemic – cameras, especially visible light cameras without infrared sensors, aren’t recognizing their faces, and modern algorithms aren’t trained to detect darker skin faces.</a:t>
            </a:r>
            <a:endParaRPr lang="en-US" sz="1200" dirty="0">
              <a:cs typeface="Calibri"/>
            </a:endParaRPr>
          </a:p>
          <a:p>
            <a:r>
              <a:rPr lang="en-US" sz="1200" dirty="0"/>
              <a:t>&lt;</a:t>
            </a:r>
            <a:r>
              <a:rPr lang="en-CA" dirty="0"/>
              <a:t>next&gt;</a:t>
            </a:r>
            <a:endParaRPr lang="en-CA" dirty="0">
              <a:cs typeface="Calibri"/>
            </a:endParaRP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a:t>
            </a:r>
            <a:r>
              <a:rPr lang="en-US" sz="1200" baseline="30000" dirty="0"/>
              <a:t>4</a:t>
            </a:r>
            <a:endParaRPr lang="en-US" sz="1200" baseline="30000" dirty="0">
              <a:cs typeface="Calibri"/>
            </a:endParaRPr>
          </a:p>
          <a:p>
            <a:endParaRPr lang="en-CA" dirty="0"/>
          </a:p>
          <a:p>
            <a:r>
              <a:rPr lang="en-CA" dirty="0"/>
              <a:t>So, when this type of facial recognition is used in law enforcement, and is less accurate on darker-skinned citizens, the potential if not inevitability for a civil rights disaster is high.  In fact, they have already happened.</a:t>
            </a:r>
            <a:r>
              <a:rPr lang="en-CA" dirty="0">
                <a:cs typeface="Calibri"/>
              </a:rPr>
              <a:t> </a:t>
            </a:r>
            <a:r>
              <a:rPr lang="en-CA" dirty="0"/>
              <a:t>Let’s talk about two examples, one highly specific, and one broadly affective people of color.</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&lt;to next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dirty="0"/>
          </a:p>
        </p:txBody>
      </p:sp>
    </p:spTree>
    <p:extLst>
      <p:ext uri="{BB962C8B-B14F-4D97-AF65-F5344CB8AC3E}">
        <p14:creationId xmlns:p14="http://schemas.microsoft.com/office/powerpoint/2010/main" val="210450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5</a:t>
            </a:r>
            <a:r>
              <a:rPr lang="en-US" baseline="30000" dirty="0"/>
              <a:t>  </a:t>
            </a:r>
            <a:r>
              <a:rPr lang="en-US" dirty="0"/>
              <a:t>Credit the Detroit Chief of Police at least with uncommon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a:defRPr/>
            </a:pPr>
            <a:r>
              <a:rPr lang="en-US" dirty="0"/>
              <a:t>&lt;click&gt;</a:t>
            </a:r>
          </a:p>
          <a:p>
            <a:pPr>
              <a:defRPr/>
            </a:pPr>
            <a:r>
              <a:rPr lang="en-US" dirty="0"/>
              <a:t>And in November 2019, a complaint was brought before the Federal Trade Commission about HireVue, a virtual interview AI service to determine “employability” by processing your facial movements during an interview. HireVue has over 700 corporate customers, including major companies like Hilton, Ikea, Oracle, Dow Jones. HireVue’s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Facial recognition tech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dirty="0"/>
          </a:p>
        </p:txBody>
      </p:sp>
    </p:spTree>
    <p:extLst>
      <p:ext uri="{BB962C8B-B14F-4D97-AF65-F5344CB8AC3E}">
        <p14:creationId xmlns:p14="http://schemas.microsoft.com/office/powerpoint/2010/main" val="201291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r>
              <a:rPr lang="en-US" dirty="0">
                <a:cs typeface="Calibri"/>
              </a:rPr>
              <a:t> </a:t>
            </a:r>
            <a:endParaRPr lang="en-CA"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topic today, raise ethics red flags not only about the technology claiming to accomplish the impossible, but a growing lack of transparency to how the technology was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Lawsuits against facial recognition software platforms have been brought by multiple governments and states. </a:t>
            </a:r>
            <a:r>
              <a:rPr lang="en-US" dirty="0">
                <a:cs typeface="Calibri"/>
              </a:rPr>
              <a:t>Facebook settled a lawsuit with Illinois consumers, which claimed the company “illegally collected and stored biometric data of millions of users without their consent.”</a:t>
            </a:r>
            <a:r>
              <a:rPr lang="en-US" sz="1200" baseline="30000" dirty="0"/>
              <a:t>1</a:t>
            </a:r>
            <a:endParaRPr lang="en-US" dirty="0">
              <a:cs typeface="Calibri"/>
            </a:endParaRPr>
          </a:p>
          <a:p>
            <a:pPr>
              <a:defRPr/>
            </a:pPr>
            <a:endParaRPr lang="en-US" dirty="0">
              <a:cs typeface="Calibri"/>
            </a:endParaRPr>
          </a:p>
          <a:p>
            <a:pPr>
              <a:defRPr/>
            </a:pPr>
            <a:r>
              <a:rPr lang="en-US" dirty="0">
                <a:cs typeface="Calibri"/>
              </a:rPr>
              <a:t>In late January 2021, </a:t>
            </a:r>
            <a:r>
              <a:rPr lang="en-US" sz="1200" dirty="0"/>
              <a:t>Amnesty International launched its “Ban the Scan" initiative that calls for a “total ban on … facial recognition technology” by police and government agencies.</a:t>
            </a:r>
            <a:r>
              <a:rPr lang="en-US" sz="1200" baseline="30000" dirty="0"/>
              <a:t>2 </a:t>
            </a:r>
            <a:r>
              <a:rPr lang="en-US" sz="1200" baseline="0" dirty="0"/>
              <a:t>And the Electronic Frontier Foundation </a:t>
            </a:r>
            <a:r>
              <a:rPr lang="en-US" b="0" i="0" dirty="0">
                <a:solidFill>
                  <a:srgbClr val="BFBFBF"/>
                </a:solidFill>
                <a:effectLst/>
                <a:latin typeface="Merriweather"/>
              </a:rPr>
              <a:t>advocates for bans on government use of facial recognition tech, while protecting private research and development.</a:t>
            </a:r>
            <a:r>
              <a:rPr lang="en-US" b="0" i="0" baseline="30000" dirty="0">
                <a:solidFill>
                  <a:srgbClr val="BFBFBF"/>
                </a:solidFill>
                <a:effectLst/>
                <a:latin typeface="Merriweather"/>
              </a:rPr>
              <a:t>6</a:t>
            </a:r>
            <a:endParaRPr lang="en-US" baseline="300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governments are listening, so, a quick rundown of where facial recognition is being banned or boosted. </a:t>
            </a:r>
            <a:r>
              <a:rPr lang="en-US" b="0" i="0" dirty="0">
                <a:solidFill>
                  <a:srgbClr val="BFBFBF"/>
                </a:solidFill>
                <a:effectLst/>
                <a:latin typeface="TiemposText"/>
              </a:rPr>
              <a:t>At least 20 major U.S. cities and six states have halted or limited government use of facial recognition technology</a:t>
            </a:r>
            <a:r>
              <a:rPr lang="en-US" dirty="0"/>
              <a:t>.</a:t>
            </a:r>
            <a:r>
              <a:rPr lang="en-US" baseline="30000" dirty="0"/>
              <a:t>345</a:t>
            </a:r>
            <a:r>
              <a:rPr lang="en-US" dirty="0"/>
              <a:t> Worldwide, Belgium, Luxembourg, and Morocco have publicly opposed facial recognition.</a:t>
            </a:r>
            <a:r>
              <a:rPr lang="en-US" dirty="0">
                <a:cs typeface="Calibri"/>
              </a:rPr>
              <a:t> However, the use of facial recognition has exploded in use in China, Russia, Israel, </a:t>
            </a:r>
            <a:r>
              <a:rPr lang="en-US" b="0" i="0" dirty="0">
                <a:solidFill>
                  <a:srgbClr val="BFBFBF"/>
                </a:solidFill>
                <a:effectLst/>
                <a:latin typeface="Open Sans" panose="020B0606030504020204" pitchFamily="34" charset="0"/>
              </a:rPr>
              <a:t>Kazakhstan, </a:t>
            </a:r>
            <a:r>
              <a:rPr lang="en-US" dirty="0">
                <a:cs typeface="Calibri"/>
              </a:rPr>
              <a:t>and other countries, for use by police, surveillance, public transportation, or even COVID-19 protocol enforcement.</a:t>
            </a:r>
            <a:r>
              <a:rPr lang="en-US" baseline="30000" dirty="0">
                <a:cs typeface="Calibri"/>
              </a:rPr>
              <a:t>7</a:t>
            </a:r>
            <a:r>
              <a:rPr lang="en-US" dirty="0">
                <a:cs typeface="Calibri"/>
              </a:rPr>
              <a:t> Look for more news in this space, as the use of facial recognition expands in a variety of industries, while governments and regulators often react too slowly to protect civil liberties and privacy.</a:t>
            </a:r>
          </a:p>
          <a:p>
            <a:pPr>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dirty="0"/>
          </a:p>
        </p:txBody>
      </p:sp>
    </p:spTree>
    <p:extLst>
      <p:ext uri="{BB962C8B-B14F-4D97-AF65-F5344CB8AC3E}">
        <p14:creationId xmlns:p14="http://schemas.microsoft.com/office/powerpoint/2010/main" val="3573176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pPr marL="228600" indent="-228600">
              <a:buFont typeface="+mj-lt"/>
              <a:buAutoNum type="arabicPeriod"/>
            </a:pPr>
            <a:r>
              <a:rPr lang="en-CA" dirty="0"/>
              <a:t>So we know what bias is. We know what it looks like. </a:t>
            </a:r>
          </a:p>
          <a:p>
            <a:pPr marL="228600" indent="-228600">
              <a:buFont typeface="+mj-lt"/>
              <a:buAutoNum type="arabicPeriod"/>
            </a:pPr>
            <a:r>
              <a:rPr lang="en-CA" dirty="0"/>
              <a:t>We know about how bias can create problems for ethical collection and analysis. </a:t>
            </a:r>
          </a:p>
          <a:p>
            <a:pPr marL="228600" indent="-228600">
              <a:buFont typeface="+mj-lt"/>
              <a:buAutoNum type="arabicPeriod"/>
            </a:pPr>
            <a:r>
              <a:rPr lang="en-CA" dirty="0"/>
              <a:t>We know how to look for ethical collection and analysis by understanding disparate impact. </a:t>
            </a:r>
          </a:p>
          <a:p>
            <a:pPr marL="228600" indent="-228600">
              <a:buFont typeface="+mj-lt"/>
              <a:buAutoNum type="arabicPeriod"/>
            </a:pPr>
            <a:r>
              <a:rPr lang="en-CA" dirty="0"/>
              <a:t>We know that disparate impact doesn’t care about your intentions.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dirty="0"/>
          </a:p>
        </p:txBody>
      </p:sp>
    </p:spTree>
    <p:extLst>
      <p:ext uri="{BB962C8B-B14F-4D97-AF65-F5344CB8AC3E}">
        <p14:creationId xmlns:p14="http://schemas.microsoft.com/office/powerpoint/2010/main" val="3140049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kind of questions can we ask of ourselves and our teams to avoid ethical pitfalls in data analysis and collection?</a:t>
            </a:r>
          </a:p>
          <a:p>
            <a:endParaRPr lang="en-CA" dirty="0"/>
          </a:p>
          <a:p>
            <a:r>
              <a:rPr lang="en-US" sz="2800" dirty="0"/>
              <a:t>How anonymous is our data? Do we have the citizens’ consent, implicitly and/or explicitly, for the level of anonymity we have collected?</a:t>
            </a:r>
          </a:p>
          <a:p>
            <a:r>
              <a:rPr lang="en-US" sz="2800" dirty="0"/>
              <a:t>&lt;next&gt;</a:t>
            </a:r>
          </a:p>
          <a:p>
            <a:r>
              <a:rPr lang="en-US" sz="2800" dirty="0"/>
              <a:t>Who has access to the data internally? Who has access externally? Does the citizen have access? Is the access revocable?</a:t>
            </a:r>
          </a:p>
          <a:p>
            <a:r>
              <a:rPr lang="en-US" sz="28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&lt;next&gt;</a:t>
            </a:r>
          </a:p>
          <a:p>
            <a:r>
              <a:rPr lang="en-US" sz="2800" dirty="0"/>
              <a:t>Is the data trustworthy, and are its biases understood? Do we have enough context to understand its potential outcomes?</a:t>
            </a:r>
          </a:p>
          <a:p>
            <a:pPr lvl="1"/>
            <a:endParaRPr lang="en-US" sz="2800" dirty="0"/>
          </a:p>
          <a:p>
            <a:pPr lvl="2"/>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dirty="0"/>
          </a:p>
        </p:txBody>
      </p:sp>
    </p:spTree>
    <p:extLst>
      <p:ext uri="{BB962C8B-B14F-4D97-AF65-F5344CB8AC3E}">
        <p14:creationId xmlns:p14="http://schemas.microsoft.com/office/powerpoint/2010/main" val="3277468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how do we create infrastructure and parameters, as an industry, around Ethics in Modern Data?</a:t>
            </a:r>
          </a:p>
          <a:p>
            <a:endParaRPr lang="en-US" dirty="0">
              <a:cs typeface="Calibri"/>
            </a:endParaRPr>
          </a:p>
          <a:p>
            <a:r>
              <a:rPr lang="en-US" dirty="0"/>
              <a:t>When we presented this topic in May 2020 at the virtual conference in Europe, we were asked somewhat incredulously if we were in favor of regulation of software development.</a:t>
            </a:r>
            <a:endParaRPr lang="en-US" dirty="0">
              <a:cs typeface="Calibri"/>
            </a:endParaRPr>
          </a:p>
          <a:p>
            <a:endParaRPr lang="en-US" dirty="0"/>
          </a:p>
          <a:p>
            <a:r>
              <a:rPr lang="en-US" dirty="0"/>
              <a:t>Frankly, yes. </a:t>
            </a:r>
            <a:endParaRPr lang="en-US" dirty="0">
              <a:cs typeface="Calibri"/>
            </a:endParaRPr>
          </a:p>
          <a:p>
            <a:r>
              <a:rPr lang="en-US" dirty="0"/>
              <a:t> </a:t>
            </a:r>
            <a:endParaRPr lang="en-US" dirty="0">
              <a:cs typeface="Calibri"/>
            </a:endParaRP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megadosed with radiation </a:t>
            </a:r>
            <a:r>
              <a:rPr lang="en-US" baseline="30000" dirty="0"/>
              <a:t>1</a:t>
            </a:r>
            <a:r>
              <a:rPr lang="en-US" dirty="0"/>
              <a:t>, to the Boeing 737 MAX </a:t>
            </a:r>
            <a:r>
              <a:rPr lang="en-US" baseline="30000" dirty="0"/>
              <a:t>2</a:t>
            </a:r>
            <a:r>
              <a:rPr lang="en-US" dirty="0"/>
              <a:t>, and carrying that legacy into an emerging marketplace of machine learning solutions, perhaps we as data professionals specifically, and software developers generally, we do need some regulation, or at least, ethical commitments to practice.</a:t>
            </a:r>
            <a:endParaRPr lang="en-US" dirty="0">
              <a:cs typeface="Calibri"/>
            </a:endParaRPr>
          </a:p>
          <a:p>
            <a:r>
              <a:rPr lang="en-US" dirty="0">
                <a:cs typeface="Calibri"/>
              </a:rPr>
              <a:t>&lt;next&gt;</a:t>
            </a:r>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a:t>
            </a:r>
            <a:r>
              <a:rPr lang="en-US" dirty="0"/>
              <a:t>sentences</a:t>
            </a:r>
            <a:r>
              <a:rPr lang="en-US" sz="1200" b="0" i="0" kern="1200" dirty="0">
                <a:solidFill>
                  <a:schemeClr val="tx1"/>
                </a:solidFill>
                <a:effectLst/>
                <a:latin typeface="+mn-lt"/>
                <a:ea typeface="+mn-ea"/>
                <a:cs typeface="+mn-cs"/>
              </a:rPr>
              <a:t>,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endParaRPr lang="en-US" sz="1200" b="0" i="0" kern="1200" dirty="0">
              <a:solidFill>
                <a:schemeClr val="tx1"/>
              </a:solidFill>
              <a:effectLst/>
              <a:latin typeface="+mn-lt"/>
              <a:cs typeface="Calibri"/>
            </a:endParaRP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dirty="0"/>
          </a:p>
        </p:txBody>
      </p:sp>
    </p:spTree>
    <p:extLst>
      <p:ext uri="{BB962C8B-B14F-4D97-AF65-F5344CB8AC3E}">
        <p14:creationId xmlns:p14="http://schemas.microsoft.com/office/powerpoint/2010/main" val="4221490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dirty="0"/>
          </a:p>
        </p:txBody>
      </p:sp>
    </p:spTree>
    <p:extLst>
      <p:ext uri="{BB962C8B-B14F-4D97-AF65-F5344CB8AC3E}">
        <p14:creationId xmlns:p14="http://schemas.microsoft.com/office/powerpoint/2010/main" val="1216886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dirty="0"/>
          </a:p>
        </p:txBody>
      </p:sp>
    </p:spTree>
    <p:extLst>
      <p:ext uri="{BB962C8B-B14F-4D97-AF65-F5344CB8AC3E}">
        <p14:creationId xmlns:p14="http://schemas.microsoft.com/office/powerpoint/2010/main" val="3014993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dirty="0">
              <a:cs typeface="Calibri"/>
            </a:endParaRPr>
          </a:p>
          <a:p>
            <a:r>
              <a:rPr lang="en-US" dirty="0"/>
              <a:t>&lt;animation&gt;</a:t>
            </a:r>
          </a:p>
          <a:p>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dirty="0"/>
          </a:p>
        </p:txBody>
      </p:sp>
    </p:spTree>
    <p:extLst>
      <p:ext uri="{BB962C8B-B14F-4D97-AF65-F5344CB8AC3E}">
        <p14:creationId xmlns:p14="http://schemas.microsoft.com/office/powerpoint/2010/main" val="4001177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r>
              <a:rPr lang="en-US" dirty="0"/>
              <a:t>In fact, in translations to and from many European languages, the concept of a female doctor or historian is unknown to Google Translate. </a:t>
            </a:r>
          </a:p>
          <a:p>
            <a:r>
              <a:rPr lang="en-US" i="0" dirty="0"/>
              <a:t>Out of 20 translations of a female doctor, none were correct. </a:t>
            </a:r>
          </a:p>
          <a:p>
            <a:r>
              <a:rPr lang="en-US" i="0" dirty="0"/>
              <a:t>And out of 20 references to a male nurse, only 7 were correctly translated.</a:t>
            </a:r>
          </a:p>
          <a:p>
            <a:endParaRPr lang="en-US" dirty="0">
              <a:cs typeface="Calibri"/>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dirty="0"/>
          </a:p>
        </p:txBody>
      </p:sp>
    </p:spTree>
    <p:extLst>
      <p:ext uri="{BB962C8B-B14F-4D97-AF65-F5344CB8AC3E}">
        <p14:creationId xmlns:p14="http://schemas.microsoft.com/office/powerpoint/2010/main" val="409187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cs typeface="+mn-lt"/>
              </a:rPr>
            </a:br>
            <a:br>
              <a:rPr lang="en-CA" dirty="0">
                <a:cs typeface="+mn-lt"/>
              </a:rPr>
            </a:br>
            <a:r>
              <a:rPr lang="en-CA" dirty="0"/>
              <a:t>Without examining your data for bias, and developing awareness of historical bias in source data, you </a:t>
            </a:r>
            <a:r>
              <a:rPr lang="en-CA" b="1" dirty="0"/>
              <a:t>will </a:t>
            </a:r>
            <a:r>
              <a:rPr lang="en-CA" dirty="0"/>
              <a:t>present unethical findings - at best.</a:t>
            </a:r>
            <a:endParaRPr lang="en-CA" dirty="0">
              <a:cs typeface="Calibri"/>
            </a:endParaRPr>
          </a:p>
          <a:p>
            <a:endParaRPr lang="en-US" dirty="0"/>
          </a:p>
          <a:p>
            <a:r>
              <a:rPr lang="en-US" dirty="0"/>
              <a:t>Bias exists.  It must be identified and acknowledged.</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dirty="0">
                <a:latin typeface="Roboto"/>
                <a:ea typeface="Roboto" panose="02000000000000000000" pitchFamily="2" charset="0"/>
              </a:rPr>
              <a:t>&lt;animation&gt;</a:t>
            </a:r>
          </a:p>
          <a:p>
            <a:pPr>
              <a:defRPr/>
            </a:pPr>
            <a:endParaRPr lang="en-CA"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dirty="0"/>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dirty="0"/>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dirty="0">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9/15/2021</a:t>
            </a:fld>
            <a:endParaRPr lang="en-US" dirty="0"/>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dirty="0"/>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dirty="0"/>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dirty="0"/>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07674" y="0"/>
            <a:ext cx="1936327" cy="51435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84165" y="0"/>
            <a:ext cx="1659836" cy="51435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dirty="0"/>
              <a:t>Click icon to add picture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a:t>
            </a:r>
            <a:r>
              <a:rPr lang="en-US" sz="515" dirty="0" err="1">
                <a:gradFill>
                  <a:gsLst>
                    <a:gs pos="0">
                      <a:schemeClr val="tx1"/>
                    </a:gs>
                    <a:gs pos="100000">
                      <a:schemeClr val="tx1"/>
                    </a:gs>
                  </a:gsLst>
                  <a:lin ang="5400000" scaled="0"/>
                </a:gradFill>
                <a:cs typeface="Segoe UI" pitchFamily="34" charset="0"/>
              </a:rPr>
              <a:t>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©2016</a:t>
            </a:r>
            <a:r>
              <a:rPr lang="en-US" sz="515" baseline="0">
                <a:gradFill>
                  <a:gsLst>
                    <a:gs pos="0">
                      <a:schemeClr val="tx1"/>
                    </a:gs>
                    <a:gs pos="100000">
                      <a:schemeClr val="tx1"/>
                    </a:gs>
                  </a:gsLst>
                  <a:lin ang="5400000" scaled="0"/>
                </a:gradFill>
                <a:cs typeface="Segoe UI" pitchFamily="34" charset="0"/>
              </a:rPr>
              <a:t> Marquam</a:t>
            </a:r>
            <a:r>
              <a:rPr lang="en-US" sz="515">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a:t>Second level</a:t>
            </a:r>
          </a:p>
        </p:txBody>
      </p:sp>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9/15/2021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dirty="0"/>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fivethirtyeight.com/features/13-tips-for-reading-general-election-polls-like-a-pro/" TargetMode="External"/><Relationship Id="rId7" Type="http://schemas.openxmlformats.org/officeDocument/2006/relationships/hyperlink" Target="https://www.wbur.org/news/2019/09/11/wbur-issue-survey-takeaways"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minnpost.com/braublog/2012/11/super-crosstabs-obama-soars-photo-id-plunges-marriage-amendment-slip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 Id="rId9" Type="http://schemas.openxmlformats.org/officeDocument/2006/relationships/hyperlink" Target="https://www.netflix.com/title/81328723"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eff.org/deeplinks/2021/01/why-eff-doesnt-support-bans-private-use-face-recognition" TargetMode="External"/><Relationship Id="rId3" Type="http://schemas.openxmlformats.org/officeDocument/2006/relationships/hyperlink" Target="https://iapp.org/news/a/u-s-facial-recognition-roundup/" TargetMode="External"/><Relationship Id="rId7" Type="http://schemas.openxmlformats.org/officeDocument/2006/relationships/hyperlink" Target="https://abcnews.go.com/Politics/wireStory/virginia-lawmakers-ban-police-facial-recognition-76753765"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www.securitymagazine.com/articles/93337-portland-passes-strict-facial-recognition-technology-ban" TargetMode="External"/><Relationship Id="rId5" Type="http://schemas.openxmlformats.org/officeDocument/2006/relationships/hyperlink" Target="https://www.cnbc.com/2021/06/12/a-year-later-tech-companies-calls-to-regulate-facial-recognition-met-with-little-progress.html" TargetMode="External"/><Relationship Id="rId10" Type="http://schemas.openxmlformats.org/officeDocument/2006/relationships/hyperlink" Target="https://epic.org/privacy/ftc/hirevue/EPIC_FTC_HireVue_Complaint.pdf" TargetMode="External"/><Relationship Id="rId4" Type="http://schemas.openxmlformats.org/officeDocument/2006/relationships/hyperlink" Target="https://banthescan.amnesty.org/" TargetMode="External"/><Relationship Id="rId9" Type="http://schemas.openxmlformats.org/officeDocument/2006/relationships/hyperlink" Target="https://www.analyticsinsight.net/countries-allow-ban-ai-facial-recognition/"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medium.com/@laurahelendouglas/ai-is-not-just-learning-our-biases-it-is-amplifying-them-4d0dee75931d"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data:application/octet-stream;charset=utf-8,concept%2Ccorrect%20translations%20(female%20form)%2Ccorrect%20translations%20(male%20form)%0Aboss%2C5%2C15%0Adoctor%2C0%2C20%0Adriver%2C9%2C19%0Ahistorian%2C0%2C20%0Anurse%2C20%2C7%0Apilot%2C3%2C17%0Apresident%2C1%2C20%0Ashop%20assistant%2C13%2C20%0Asoldier%2C1%2C20%0Astudent%2C3%2C15%0Ateacher%2C10%2C20" TargetMode="External"/><Relationship Id="rId4" Type="http://schemas.openxmlformats.org/officeDocument/2006/relationships/hyperlink" Target="https://algorithmwatch.org/en/google-translate-gender-bia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65EF6BF4-B2CC-47A0-90D1-0666A379C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5950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Widespread use of steroids in the </a:t>
            </a:r>
            <a:br>
              <a:rPr lang="en-US" sz="2800" dirty="0"/>
            </a:br>
            <a:r>
              <a:rPr lang="en-US" sz="2800" dirty="0"/>
              <a:t>late 1990’s and early 2000’s set </a:t>
            </a:r>
            <a:br>
              <a:rPr lang="en-US" sz="2800" dirty="0"/>
            </a:br>
            <a:r>
              <a:rPr lang="en-US" sz="2800" dirty="0"/>
              <a:t>many new home run records.</a:t>
            </a:r>
            <a:r>
              <a:rPr lang="en-US" sz="2800" baseline="30000" dirty="0"/>
              <a:t>1</a:t>
            </a:r>
          </a:p>
          <a:p>
            <a:r>
              <a:rPr lang="en-US" sz="2800" dirty="0"/>
              <a:t>“There was a significant increase </a:t>
            </a:r>
            <a:br>
              <a:rPr lang="en-US" sz="2800" dirty="0"/>
            </a:br>
            <a:r>
              <a:rPr lang="en-US" sz="2800" dirty="0"/>
              <a:t>in players who hit more than 40 HR in a single season during the steroid era compared to before and after.”</a:t>
            </a:r>
            <a:r>
              <a:rPr lang="en-US" sz="2800" baseline="30000" dirty="0"/>
              <a:t>2</a:t>
            </a:r>
          </a:p>
          <a:p>
            <a:r>
              <a:rPr lang="en-US" sz="1000" baseline="30000" dirty="0"/>
              <a:t>1 </a:t>
            </a:r>
            <a:r>
              <a:rPr lang="en-US" sz="1000" dirty="0">
                <a:hlinkClick r:id="rId4"/>
              </a:rPr>
              <a:t>https://bleacherreport.com/articles/480826-the-steroid-eras-destruction-of-major-league-baseball</a:t>
            </a:r>
            <a:endParaRPr lang="en-US" sz="1000" dirty="0"/>
          </a:p>
          <a:p>
            <a:r>
              <a:rPr lang="en-US" sz="1000" baseline="30000" dirty="0"/>
              <a:t>2 </a:t>
            </a:r>
            <a:r>
              <a:rPr lang="en-US" sz="1000" dirty="0">
                <a:hlinkClick r:id="rId5"/>
              </a:rPr>
              <a:t>https://www.omicsonline.org/open-access/the-effect-of-the-steroid-era-on-major-league-baseball-hitters-did-it-enhance-hitting-2161-0673-1000161.php?aid=53354</a:t>
            </a:r>
            <a:endParaRPr lang="en-US" sz="1000" dirty="0"/>
          </a:p>
          <a:p>
            <a:r>
              <a:rPr lang="en-US" sz="1000" baseline="30000" dirty="0"/>
              <a:t>3 </a:t>
            </a:r>
            <a:r>
              <a:rPr lang="en-US" sz="1000" dirty="0">
                <a:hlinkClick r:id="rId6"/>
              </a:rPr>
              <a:t>http://www.espn.com/mlb/topics/_/page/the-steroids-era</a:t>
            </a:r>
            <a:endParaRPr lang="en-US" sz="1000" dirty="0"/>
          </a:p>
          <a:p>
            <a:r>
              <a:rPr lang="en-US" sz="1000" dirty="0"/>
              <a:t>Image: </a:t>
            </a:r>
            <a:r>
              <a:rPr lang="en-US" sz="1000" dirty="0">
                <a:hlinkClick r:id="rId7"/>
              </a:rPr>
              <a:t>https://en.wikipedia.org/wiki/Mark_McGwire#/media/File:Mark_mcgwire.jpg</a:t>
            </a:r>
            <a:endParaRPr lang="en-US" sz="1000" dirty="0"/>
          </a:p>
          <a:p>
            <a:endParaRPr lang="en-US" sz="1000" baseline="30000" dirty="0"/>
          </a:p>
          <a:p>
            <a:endParaRPr lang="en-CA" sz="1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a:t>Tebbel,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Bias in Judicial Sentencing </a:t>
            </a:r>
            <a:endParaRPr lang="en-CA" dirty="0"/>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dirty="0"/>
              <a:t>Understand that bias in data collection and analysis may be inevitable, but is not acceptable. </a:t>
            </a:r>
          </a:p>
          <a:p>
            <a:r>
              <a:rPr lang="en-US" sz="2400" dirty="0"/>
              <a:t>You have an ethical responsibility to acknowledge, control for, and not further bias.</a:t>
            </a:r>
          </a:p>
          <a:p>
            <a:endParaRPr lang="en-US" sz="2400" dirty="0"/>
          </a:p>
          <a:p>
            <a:r>
              <a:rPr lang="en-US" sz="2400" dirty="0"/>
              <a:t>Look at bias outcomes, not in intents or origins.</a:t>
            </a:r>
          </a:p>
          <a:p>
            <a:r>
              <a:rPr lang="en-US" sz="2400" dirty="0"/>
              <a:t>Outcomes are how bias is measured.</a:t>
            </a:r>
          </a:p>
          <a:p>
            <a:pPr marL="0" indent="0">
              <a:buNone/>
            </a:pPr>
            <a:endParaRPr lang="en-CA" sz="2400" dirty="0"/>
          </a:p>
          <a:p>
            <a:endParaRPr lang="en-US" sz="24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dirty="0"/>
              <a:t>What is validity?</a:t>
            </a:r>
          </a:p>
          <a:p>
            <a:r>
              <a:rPr lang="en-CA" dirty="0"/>
              <a:t>What is reliability? </a:t>
            </a:r>
          </a:p>
          <a:p>
            <a:endParaRPr lang="en-CA" dirty="0"/>
          </a:p>
          <a:p>
            <a:endParaRPr lang="en-CA" dirty="0"/>
          </a:p>
          <a:p>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dirty="0">
                <a:latin typeface="Roboto" panose="02000000000000000000" pitchFamily="2" charset="0"/>
                <a:ea typeface="Roboto" panose="02000000000000000000" pitchFamily="2" charset="0"/>
              </a:rPr>
              <a:t>How do we prove something we’ve gathered is valid and reliable?</a:t>
            </a:r>
          </a:p>
          <a:p>
            <a:pPr lvl="1"/>
            <a:r>
              <a:rPr lang="en-CA" sz="2400" dirty="0">
                <a:latin typeface="Roboto" panose="02000000000000000000" pitchFamily="2" charset="0"/>
                <a:ea typeface="Roboto" panose="02000000000000000000" pitchFamily="2" charset="0"/>
              </a:rPr>
              <a:t>Hypothesis testing!</a:t>
            </a:r>
          </a:p>
          <a:p>
            <a:pPr lvl="1"/>
            <a:endParaRPr lang="en-US" sz="2400" dirty="0">
              <a:latin typeface="Roboto" panose="02000000000000000000" pitchFamily="2" charset="0"/>
              <a:ea typeface="Roboto" panose="02000000000000000000" pitchFamily="2" charset="0"/>
            </a:endParaRPr>
          </a:p>
          <a:p>
            <a:r>
              <a:rPr lang="en-CA" sz="2800" dirty="0">
                <a:latin typeface="Roboto" panose="02000000000000000000" pitchFamily="2" charset="0"/>
                <a:ea typeface="Roboto" panose="02000000000000000000" pitchFamily="2" charset="0"/>
              </a:rPr>
              <a:t>Can we truly say our data was valid or reliable?</a:t>
            </a:r>
          </a:p>
          <a:p>
            <a:pPr lvl="1"/>
            <a:endParaRPr lang="en-CA" sz="2400" dirty="0">
              <a:latin typeface="Roboto" panose="02000000000000000000" pitchFamily="2" charset="0"/>
              <a:ea typeface="Roboto" panose="02000000000000000000" pitchFamily="2" charset="0"/>
            </a:endParaRPr>
          </a:p>
          <a:p>
            <a:endParaRPr lang="en-US" sz="2800" dirty="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dirty="0">
                <a:latin typeface="Roboto" panose="02000000000000000000" pitchFamily="2" charset="0"/>
                <a:ea typeface="Roboto" panose="02000000000000000000" pitchFamily="2" charset="0"/>
              </a:rPr>
              <a:t>Validity &amp; Reliability in Data</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a:t>
            </a:r>
            <a:r>
              <a:rPr lang="en-US" sz="2800" dirty="0"/>
              <a:t>falsely identified African-American and Asian faces 10 to 100 times more than Caucasian faces.”</a:t>
            </a:r>
            <a:r>
              <a:rPr lang="en-US" sz="2800" baseline="30000" dirty="0"/>
              <a:t>3</a:t>
            </a:r>
          </a:p>
          <a:p>
            <a:r>
              <a:rPr lang="en-US" sz="2800" dirty="0"/>
              <a:t>In a test of Amazon’s Rekognition,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16209"/>
            <a:ext cx="4552712" cy="405685"/>
          </a:xfrm>
        </p:spPr>
        <p:txBody>
          <a:bodyPr vert="horz" lIns="91440" tIns="45720" rIns="91440" bIns="45720" rtlCol="0" anchor="t">
            <a:noAutofit/>
          </a:bodyPr>
          <a:lstStyle/>
          <a:p>
            <a:r>
              <a:rPr lang="en-US" dirty="0">
                <a:cs typeface="Segoe UI Light"/>
              </a:rPr>
              <a:t>HR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dirty="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dirty="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517210"/>
            <a:ext cx="2475115" cy="261938"/>
          </a:xfrm>
        </p:spPr>
        <p:txBody>
          <a:bodyPr/>
          <a:lstStyle/>
          <a:p>
            <a:r>
              <a:rPr lang="en-US" dirty="0">
                <a:hlinkClick r:id="rId3"/>
              </a:rPr>
              <a:t>/christineassaf</a:t>
            </a:r>
            <a:endParaRPr lang="en-US" dirty="0"/>
          </a:p>
        </p:txBody>
      </p:sp>
      <p:sp>
        <p:nvSpPr>
          <p:cNvPr id="158" name="Text Placeholder 157"/>
          <p:cNvSpPr>
            <a:spLocks noGrp="1"/>
          </p:cNvSpPr>
          <p:nvPr>
            <p:ph type="body" sz="quarter" idx="19"/>
          </p:nvPr>
        </p:nvSpPr>
        <p:spPr>
          <a:xfrm>
            <a:off x="884502" y="3868788"/>
            <a:ext cx="2707783" cy="261938"/>
          </a:xfrm>
        </p:spPr>
        <p:txBody>
          <a:bodyPr/>
          <a:lstStyle/>
          <a:p>
            <a:r>
              <a:rPr lang="en-US" dirty="0"/>
              <a:t>@hrtact</a:t>
            </a:r>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HRTact.com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hqprint">
            <a:extLst>
              <a:ext uri="{28A0092B-C50C-407E-A947-70E740481C1C}">
                <a14:useLocalDpi xmlns:a14="http://schemas.microsoft.com/office/drawing/2010/main"/>
              </a:ext>
            </a:extLst>
          </a:blip>
          <a:srcRect/>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4882852" y="1863495"/>
            <a:ext cx="4264032" cy="2802392"/>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vert="horz" lIns="91440" tIns="45720" rIns="91440" bIns="45720" rtlCol="0" anchor="t">
            <a:noAutofit/>
          </a:bodyPr>
          <a:lstStyle/>
          <a:p>
            <a:pPr marL="457200" indent="-457200">
              <a:buFont typeface="Arial" panose="020B0604020202020204" pitchFamily="34" charset="0"/>
              <a:buChar char="•"/>
            </a:pPr>
            <a:r>
              <a:rPr lang="en-CA" sz="2600" dirty="0">
                <a:latin typeface="Roboto"/>
              </a:rPr>
              <a:t>Measures what students learned in school (valid). </a:t>
            </a:r>
            <a:endParaRPr lang="en-CA" sz="2600" dirty="0"/>
          </a:p>
          <a:p>
            <a:pPr marL="457200" indent="-457200">
              <a:buFont typeface="Arial" panose="020B0604020202020204" pitchFamily="34" charset="0"/>
              <a:buChar char="•"/>
            </a:pPr>
            <a:r>
              <a:rPr lang="en-CA" sz="2600" dirty="0">
                <a:latin typeface="Roboto"/>
              </a:rPr>
              <a:t>Repeated testing gets similar results (reliable). </a:t>
            </a:r>
            <a:endParaRPr lang="en-CA" sz="2600" dirty="0"/>
          </a:p>
          <a:p>
            <a:pPr marL="457200" indent="-457200">
              <a:buFont typeface="Arial" panose="020B0604020202020204" pitchFamily="34" charset="0"/>
              <a:buChar char="•"/>
            </a:pPr>
            <a:r>
              <a:rPr lang="en-US" sz="2600" dirty="0">
                <a:latin typeface="Roboto"/>
              </a:rPr>
              <a:t>In 2016, ACT admitted </a:t>
            </a:r>
            <a:br>
              <a:rPr lang="en-US" sz="2600" dirty="0"/>
            </a:br>
            <a:r>
              <a:rPr lang="en-US" sz="2600" dirty="0">
                <a:latin typeface="Roboto"/>
              </a:rPr>
              <a:t>Family Income explains </a:t>
            </a:r>
            <a:br>
              <a:rPr lang="en-US" sz="2600" dirty="0"/>
            </a:br>
            <a:r>
              <a:rPr lang="en-US" sz="2600" dirty="0">
                <a:latin typeface="Roboto"/>
              </a:rPr>
              <a:t>performance on their test.</a:t>
            </a:r>
            <a:r>
              <a:rPr lang="en-US" sz="2600" baseline="30000" dirty="0">
                <a:latin typeface="Roboto"/>
              </a:rPr>
              <a:t>1</a:t>
            </a:r>
          </a:p>
          <a:p>
            <a:pPr marL="457200" indent="-457200">
              <a:buFont typeface="Arial" panose="020B0604020202020204" pitchFamily="34" charset="0"/>
              <a:buChar char="•"/>
            </a:pPr>
            <a:r>
              <a:rPr lang="en-US" sz="2600" dirty="0">
                <a:latin typeface="Roboto"/>
              </a:rPr>
              <a:t>“More than 1,000 [colleges]</a:t>
            </a:r>
            <a:br>
              <a:rPr lang="en-US" sz="2600" dirty="0"/>
            </a:br>
            <a:r>
              <a:rPr lang="en-US" sz="2600" dirty="0">
                <a:latin typeface="Roboto"/>
              </a:rPr>
              <a:t>have adopted test-optional </a:t>
            </a:r>
            <a:br>
              <a:rPr lang="en-US" sz="2600" dirty="0"/>
            </a:br>
            <a:r>
              <a:rPr lang="en-US" sz="2600" dirty="0">
                <a:latin typeface="Roboto"/>
              </a:rPr>
              <a:t>admissions policies</a:t>
            </a:r>
            <a:r>
              <a:rPr lang="en-CA" sz="2600" dirty="0">
                <a:latin typeface="Roboto"/>
              </a:rPr>
              <a:t>.”</a:t>
            </a:r>
            <a:r>
              <a:rPr lang="en-CA" sz="2600" baseline="30000" dirty="0">
                <a:latin typeface="Roboto"/>
              </a:rPr>
              <a:t>2</a:t>
            </a:r>
            <a:r>
              <a:rPr lang="en-US" sz="2600" baseline="30000" dirty="0">
                <a:latin typeface="Roboto"/>
              </a:rPr>
              <a:t> </a:t>
            </a:r>
            <a:endParaRPr lang="en-CA" sz="800" baseline="30000" dirty="0"/>
          </a:p>
          <a:p>
            <a:br>
              <a:rPr lang="en-US" sz="800" dirty="0">
                <a:latin typeface="Roboto"/>
              </a:rPr>
            </a:br>
            <a:br>
              <a:rPr lang="en-US" sz="800" dirty="0">
                <a:latin typeface="Roboto"/>
              </a:rPr>
            </a:br>
            <a:r>
              <a:rPr lang="en-US" sz="800" dirty="0">
                <a:latin typeface="Roboto"/>
              </a:rPr>
              <a:t>1 </a:t>
            </a:r>
            <a:r>
              <a:rPr lang="en-US" sz="800" dirty="0">
                <a:latin typeface="Roboto"/>
                <a:hlinkClick r:id="rId4"/>
              </a:rPr>
              <a:t>https://www.act.org/content/dam/act/unsecured/documents/R1604-ACT-Composite-Score-by-Family-Income.pdf</a:t>
            </a:r>
            <a:br>
              <a:rPr lang="en-US" sz="800" dirty="0"/>
            </a:br>
            <a:r>
              <a:rPr lang="en-US" sz="800" dirty="0">
                <a:latin typeface="Roboto"/>
              </a:rPr>
              <a:t>2 </a:t>
            </a:r>
            <a:r>
              <a:rPr lang="en-US" sz="800" dirty="0">
                <a:latin typeface="Roboto"/>
                <a:hlinkClick r:id="rId5"/>
              </a:rPr>
              <a:t>https://www.usnews.com/news/the-report/articles/2018-10-26/the-new-opt-out-movement-colleges-make-entrance-exams-optional</a:t>
            </a:r>
            <a:br>
              <a:rPr lang="en-US" sz="800" dirty="0"/>
            </a:br>
            <a:r>
              <a:rPr lang="en-US" sz="800" dirty="0">
                <a:latin typeface="Roboto"/>
              </a:rPr>
              <a:t>3 </a:t>
            </a:r>
            <a:r>
              <a:rPr lang="en-US" sz="800" dirty="0">
                <a:latin typeface="Roboto"/>
                <a:hlinkClick r:id="rId6"/>
              </a:rPr>
              <a:t>https://www.act.org/content/dam/act/unsecured/documents/5688-data-byte-2016-5-adjusted-differences-in-act-scores-by-family-income.pdf</a:t>
            </a:r>
            <a:br>
              <a:rPr lang="en-US" sz="800" dirty="0"/>
            </a:br>
            <a:r>
              <a:rPr lang="en-US" sz="800" dirty="0">
                <a:latin typeface="Roboto"/>
              </a:rPr>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dirty="0"/>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Senior Content Developer, SQL </a:t>
            </a:r>
            <a:br>
              <a:rPr lang="en-US" dirty="0"/>
            </a:br>
            <a:r>
              <a:rPr lang="en-US" dirty="0"/>
              <a:t>Microsoft</a:t>
            </a:r>
          </a:p>
        </p:txBody>
      </p:sp>
      <p:sp>
        <p:nvSpPr>
          <p:cNvPr id="150" name="Text Placeholder 149"/>
          <p:cNvSpPr>
            <a:spLocks noGrp="1"/>
          </p:cNvSpPr>
          <p:nvPr>
            <p:ph type="body" sz="quarter" idx="11"/>
          </p:nvPr>
        </p:nvSpPr>
        <p:spPr>
          <a:xfrm>
            <a:off x="4836496" y="1110883"/>
            <a:ext cx="3930135" cy="294020"/>
          </a:xfrm>
        </p:spPr>
        <p:txBody>
          <a:bodyPr/>
          <a:lstStyle/>
          <a:p>
            <a:r>
              <a:rPr lang="en-US" sz="2000" dirty="0"/>
              <a:t>Microsoft Data Platform Expert</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Previously Principal Consultant, DBA Manager,</a:t>
            </a:r>
            <a:br>
              <a:rPr lang="en-US" sz="1400" dirty="0"/>
            </a:br>
            <a:r>
              <a:rPr lang="en-US" sz="1400" dirty="0"/>
              <a:t>former Microsoft Data Platform MVP</a:t>
            </a:r>
          </a:p>
        </p:txBody>
      </p:sp>
      <p:sp>
        <p:nvSpPr>
          <p:cNvPr id="153" name="Text Placeholder 152"/>
          <p:cNvSpPr>
            <a:spLocks noGrp="1"/>
          </p:cNvSpPr>
          <p:nvPr>
            <p:ph type="body" sz="quarter" idx="14"/>
          </p:nvPr>
        </p:nvSpPr>
        <p:spPr>
          <a:xfrm>
            <a:off x="4836496" y="2290486"/>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551321"/>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Former PASS Regional Mentor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Past organizer of SQL Saturday Baton Rouge, Baton Rouge SQL Server User Group.</a:t>
            </a:r>
          </a:p>
        </p:txBody>
      </p:sp>
      <p:sp>
        <p:nvSpPr>
          <p:cNvPr id="157" name="Text Placeholder 156"/>
          <p:cNvSpPr>
            <a:spLocks noGrp="1"/>
          </p:cNvSpPr>
          <p:nvPr>
            <p:ph type="body" sz="quarter" idx="18"/>
          </p:nvPr>
        </p:nvSpPr>
        <p:spPr>
          <a:xfrm>
            <a:off x="827385" y="3913756"/>
            <a:ext cx="2475115" cy="261938"/>
          </a:xfrm>
        </p:spPr>
        <p:txBody>
          <a:bodyPr/>
          <a:lstStyle/>
          <a:p>
            <a:r>
              <a:rPr lang="en-US" dirty="0">
                <a:hlinkClick r:id="rId4"/>
              </a:rPr>
              <a:t>/williamdassaf</a:t>
            </a:r>
            <a:endParaRPr lang="en-US" dirty="0"/>
          </a:p>
        </p:txBody>
      </p:sp>
      <p:sp>
        <p:nvSpPr>
          <p:cNvPr id="158" name="Text Placeholder 157"/>
          <p:cNvSpPr>
            <a:spLocks noGrp="1"/>
          </p:cNvSpPr>
          <p:nvPr>
            <p:ph type="body" sz="quarter" idx="19"/>
          </p:nvPr>
        </p:nvSpPr>
        <p:spPr>
          <a:xfrm>
            <a:off x="829849" y="4265334"/>
            <a:ext cx="2707783" cy="261938"/>
          </a:xfrm>
        </p:spPr>
        <p:txBody>
          <a:bodyPr/>
          <a:lstStyle/>
          <a:p>
            <a:r>
              <a:rPr lang="en-US" dirty="0"/>
              <a:t>@william_a_dba</a:t>
            </a:r>
          </a:p>
        </p:txBody>
      </p:sp>
      <p:grpSp>
        <p:nvGrpSpPr>
          <p:cNvPr id="91" name="Group 90"/>
          <p:cNvGrpSpPr/>
          <p:nvPr/>
        </p:nvGrpSpPr>
        <p:grpSpPr>
          <a:xfrm>
            <a:off x="550010" y="4282899"/>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dirty="0"/>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6161" y="3912785"/>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27385" y="3554345"/>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t> SQLTact.com</a:t>
            </a:r>
            <a:endParaRPr lang="en-US" b="1" i="1" dirty="0"/>
          </a:p>
        </p:txBody>
      </p:sp>
      <p:sp>
        <p:nvSpPr>
          <p:cNvPr id="38" name="Rounded Rectangle 8">
            <a:extLst>
              <a:ext uri="{FF2B5EF4-FFF2-40B4-BE49-F238E27FC236}">
                <a16:creationId xmlns:a16="http://schemas.microsoft.com/office/drawing/2014/main" id="{C6C89C68-11C0-43F5-9365-62F42761E3DA}"/>
              </a:ext>
            </a:extLst>
          </p:cNvPr>
          <p:cNvSpPr/>
          <p:nvPr/>
        </p:nvSpPr>
        <p:spPr>
          <a:xfrm>
            <a:off x="546161" y="354716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563" y="3600780"/>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dirty="0"/>
              <a:t>Mediator: </a:t>
            </a:r>
          </a:p>
          <a:p>
            <a:pPr lvl="1"/>
            <a:r>
              <a:rPr lang="en-US" sz="2400" dirty="0"/>
              <a:t>Diet</a:t>
            </a:r>
          </a:p>
          <a:p>
            <a:r>
              <a:rPr lang="en-US" sz="2400" dirty="0"/>
              <a:t>Confounder: </a:t>
            </a:r>
          </a:p>
          <a:p>
            <a:pPr lvl="1"/>
            <a:r>
              <a:rPr lang="en-US" sz="2400" dirty="0"/>
              <a:t>Age</a:t>
            </a:r>
          </a:p>
          <a:p>
            <a:r>
              <a:rPr lang="en-US" sz="2400" dirty="0"/>
              <a:t>Moderator: </a:t>
            </a:r>
          </a:p>
          <a:p>
            <a:pPr lvl="1"/>
            <a:r>
              <a:rPr lang="en-US" sz="2400" dirty="0"/>
              <a:t>Smoking</a:t>
            </a:r>
          </a:p>
          <a:p>
            <a:r>
              <a:rPr lang="en-US" sz="2400" dirty="0"/>
              <a:t>Covariate: </a:t>
            </a:r>
          </a:p>
          <a:p>
            <a:pPr lvl="1"/>
            <a:r>
              <a:rPr lang="en-US" sz="2400" dirty="0"/>
              <a:t>Maternal height</a:t>
            </a:r>
          </a:p>
          <a:p>
            <a:endParaRPr lang="en-US" sz="2200" dirty="0"/>
          </a:p>
          <a:p>
            <a:endParaRPr lang="en-US" sz="2200" dirty="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a:t>
            </a:r>
            <a:r>
              <a:rPr lang="en-CA" sz="2800" baseline="30000" dirty="0"/>
              <a:t>1</a:t>
            </a:r>
          </a:p>
          <a:p>
            <a:r>
              <a:rPr lang="en-US" sz="2800" dirty="0"/>
              <a:t>A “gold standard” poll is a live phone call survey.</a:t>
            </a:r>
            <a:endParaRPr lang="en-CA" sz="2800" dirty="0"/>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5" name="Picture 4" descr="4 Takeaways From WBUR&amp;#39;s Polling On What Issues Matter Most To Greater  Boston | WBUR News">
            <a:extLst>
              <a:ext uri="{FF2B5EF4-FFF2-40B4-BE49-F238E27FC236}">
                <a16:creationId xmlns:a16="http://schemas.microsoft.com/office/drawing/2014/main" id="{11E2C6F9-8F37-45EB-8560-29C4EF616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2042" y="241147"/>
            <a:ext cx="1351501" cy="1136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hoto ID Final Crosstabs">
            <a:extLst>
              <a:ext uri="{FF2B5EF4-FFF2-40B4-BE49-F238E27FC236}">
                <a16:creationId xmlns:a16="http://schemas.microsoft.com/office/drawing/2014/main" id="{CBE707B8-4B75-4256-8A92-0F82F7BEC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9542" y="54795"/>
            <a:ext cx="1014733" cy="161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Example crosstabs Image (L): </a:t>
            </a:r>
            <a:r>
              <a:rPr lang="en-US" sz="800" dirty="0">
                <a:hlinkClick r:id="rId6"/>
              </a:rPr>
              <a:t>https://www.minnpost.com/braublog/2012/11/super-crosstabs-obama-soars-photo-id-plunges-marriage-amendment-slips/</a:t>
            </a:r>
            <a:r>
              <a:rPr lang="en-US" sz="800" dirty="0"/>
              <a:t> </a:t>
            </a:r>
          </a:p>
          <a:p>
            <a:r>
              <a:rPr lang="en-US" sz="800" dirty="0"/>
              <a:t>Example crosstabs Image (R): </a:t>
            </a:r>
            <a:r>
              <a:rPr lang="en-US" sz="800" dirty="0">
                <a:hlinkClick r:id="rId7"/>
              </a:rPr>
              <a:t>https://www.wbur.org/news/2019/09/11/wbur-issue-survey-takeaways</a:t>
            </a:r>
            <a:endParaRPr lang="en-US" sz="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Election Polling</a:t>
            </a:r>
            <a:br>
              <a:rPr lang="en-CA" dirty="0"/>
            </a:br>
            <a:endParaRPr lang="en-CA" dirty="0"/>
          </a:p>
        </p:txBody>
      </p:sp>
      <p:pic>
        <p:nvPicPr>
          <p:cNvPr id="1028" name="Picture 4" descr="4 Takeaways From WBUR&amp;#39;s Polling On What Issues Matter Most To Greater  Boston | WBUR News">
            <a:extLst>
              <a:ext uri="{FF2B5EF4-FFF2-40B4-BE49-F238E27FC236}">
                <a16:creationId xmlns:a16="http://schemas.microsoft.com/office/drawing/2014/main" id="{FF03C6AC-1D9B-4E49-90D3-EDD4921AA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180" y="557705"/>
            <a:ext cx="5422874" cy="456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ID Final Crosstabs">
            <a:extLst>
              <a:ext uri="{FF2B5EF4-FFF2-40B4-BE49-F238E27FC236}">
                <a16:creationId xmlns:a16="http://schemas.microsoft.com/office/drawing/2014/main" id="{A2F2A2FB-2EAB-4F80-9A5D-344C8B2536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3" y="55704"/>
            <a:ext cx="3154377" cy="503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400" dirty="0"/>
              <a:t>“It is worth pointing out that every study has its confounding variables and limitations. Confounding effect cannot be completely avoided. Every scientist should therefore be </a:t>
            </a:r>
            <a:r>
              <a:rPr lang="en-US" sz="2400" b="1" dirty="0"/>
              <a:t>aware of all potential sources of bias</a:t>
            </a:r>
            <a:r>
              <a:rPr lang="en-US" sz="2400" dirty="0"/>
              <a:t> and undertake all possible actions to </a:t>
            </a:r>
            <a:r>
              <a:rPr lang="en-US" sz="2400" b="1" dirty="0"/>
              <a:t>reduce and minimize the deviation from the truth</a:t>
            </a:r>
            <a:r>
              <a:rPr lang="en-US" sz="2400" dirty="0"/>
              <a:t>.</a:t>
            </a:r>
            <a:r>
              <a:rPr lang="en-US" sz="2400" b="1" dirty="0"/>
              <a:t> </a:t>
            </a:r>
            <a:r>
              <a:rPr lang="en-US" sz="2400" dirty="0"/>
              <a:t>If deviation is still present, </a:t>
            </a:r>
            <a:r>
              <a:rPr lang="en-US" sz="2400" b="1" dirty="0"/>
              <a:t>authors should confess it in their articles </a:t>
            </a:r>
            <a:r>
              <a:rPr lang="en-US" sz="2400" dirty="0"/>
              <a:t>by declaring the known limitations of their work.”</a:t>
            </a:r>
            <a:r>
              <a:rPr lang="en-US" sz="2400" baseline="30000" dirty="0"/>
              <a:t>1</a:t>
            </a:r>
          </a:p>
          <a:p>
            <a:endParaRPr lang="en-US" sz="700" baseline="30000" dirty="0"/>
          </a:p>
          <a:p>
            <a:endParaRPr lang="en-US" sz="700" baseline="30000" dirty="0"/>
          </a:p>
          <a:p>
            <a:endParaRPr lang="en-US" sz="700" baseline="30000" dirty="0"/>
          </a:p>
          <a:p>
            <a:r>
              <a:rPr lang="en-US" sz="700" baseline="30000" dirty="0"/>
              <a:t>1</a:t>
            </a:r>
            <a:r>
              <a:rPr lang="en-US" sz="700" b="0" i="0" dirty="0">
                <a:solidFill>
                  <a:srgbClr val="BFBFBF"/>
                </a:solidFill>
                <a:effectLst/>
                <a:latin typeface="arial" panose="020B0604020202020204" pitchFamily="34" charset="0"/>
              </a:rPr>
              <a:t> </a:t>
            </a:r>
            <a:r>
              <a:rPr lang="en-US" sz="700" b="0" i="0" dirty="0" err="1">
                <a:solidFill>
                  <a:srgbClr val="BFBFBF"/>
                </a:solidFill>
                <a:effectLst/>
                <a:latin typeface="arial" panose="020B0604020202020204" pitchFamily="34" charset="0"/>
              </a:rPr>
              <a:t>Simundić</a:t>
            </a:r>
            <a:r>
              <a:rPr lang="en-US" sz="700" b="0" i="0" dirty="0">
                <a:solidFill>
                  <a:srgbClr val="BFBFBF"/>
                </a:solidFill>
                <a:effectLst/>
                <a:latin typeface="arial" panose="020B0604020202020204" pitchFamily="34" charset="0"/>
              </a:rPr>
              <a:t> AM. Bias in research. </a:t>
            </a:r>
            <a:r>
              <a:rPr lang="en-US" sz="700" b="0" i="1" dirty="0" err="1">
                <a:solidFill>
                  <a:srgbClr val="BFBFBF"/>
                </a:solidFill>
                <a:effectLst/>
                <a:latin typeface="arial" panose="020B0604020202020204" pitchFamily="34" charset="0"/>
              </a:rPr>
              <a:t>Biochem</a:t>
            </a:r>
            <a:r>
              <a:rPr lang="en-US" sz="700" b="0" i="1" dirty="0">
                <a:solidFill>
                  <a:srgbClr val="BFBFBF"/>
                </a:solidFill>
                <a:effectLst/>
                <a:latin typeface="arial" panose="020B0604020202020204" pitchFamily="34" charset="0"/>
              </a:rPr>
              <a:t> Med (Zagreb)</a:t>
            </a:r>
            <a:r>
              <a:rPr lang="en-US" sz="700" b="0" i="0" dirty="0">
                <a:solidFill>
                  <a:srgbClr val="BFBFBF"/>
                </a:solidFill>
                <a:effectLst/>
                <a:latin typeface="arial" panose="020B0604020202020204" pitchFamily="34" charset="0"/>
              </a:rPr>
              <a:t>. 2013;23(1):12-15. doi:10.11613/bm.2013.003 </a:t>
            </a:r>
            <a:r>
              <a:rPr lang="en-US" sz="700" baseline="30000" dirty="0"/>
              <a:t> </a:t>
            </a:r>
            <a:r>
              <a:rPr lang="en-US" sz="700" dirty="0">
                <a:hlinkClick r:id="rId3"/>
              </a:rPr>
              <a:t>https://www.ncbi.nlm.nih.gov/pmc/articles/PMC3900086/</a:t>
            </a:r>
            <a:endParaRPr lang="en-US" sz="700" dirty="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Disclosure of Bias</a:t>
            </a:r>
          </a:p>
        </p:txBody>
      </p:sp>
    </p:spTree>
    <p:extLst>
      <p:ext uri="{BB962C8B-B14F-4D97-AF65-F5344CB8AC3E}">
        <p14:creationId xmlns:p14="http://schemas.microsoft.com/office/powerpoint/2010/main" val="3797718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dirty="0">
                <a:solidFill>
                  <a:schemeClr val="tx1"/>
                </a:solidFill>
              </a:rPr>
              <a:t>Men were given higher credit limits.</a:t>
            </a:r>
          </a:p>
          <a:p>
            <a:r>
              <a:rPr lang="en-US" sz="2800" dirty="0">
                <a:solidFill>
                  <a:schemeClr val="tx1"/>
                </a:solidFill>
              </a:rPr>
              <a:t>Women’s income inequality provided a historically biased look at gender. </a:t>
            </a:r>
          </a:p>
          <a:p>
            <a:r>
              <a:rPr lang="en-US" sz="2800" dirty="0"/>
              <a:t>“</a:t>
            </a:r>
            <a:r>
              <a:rPr lang="en-US" sz="2800" b="1" dirty="0"/>
              <a:t>No one from Apple seemed able to describe how the algorithm even worked</a:t>
            </a:r>
            <a:r>
              <a:rPr lang="en-US" sz="2800" dirty="0"/>
              <a:t>, let alone justify its output. While Goldman Sachs, the issuing bank for the Apple Card, insisted that there isn't any gender bias in the algorithm, it </a:t>
            </a:r>
            <a:r>
              <a:rPr lang="en-US" sz="2800" b="1" dirty="0"/>
              <a:t>failed to offer proof</a:t>
            </a:r>
            <a:r>
              <a:rPr lang="en-US" sz="2800" dirty="0"/>
              <a:t>.”</a:t>
            </a:r>
            <a:r>
              <a:rPr lang="en-US" sz="2800" baseline="30000" dirty="0"/>
              <a:t>1</a:t>
            </a:r>
          </a:p>
          <a:p>
            <a:pPr marL="457200" lvl="1" indent="0">
              <a:buNone/>
            </a:pPr>
            <a:r>
              <a:rPr lang="en-US" sz="1100" baseline="30000" dirty="0">
                <a:solidFill>
                  <a:schemeClr val="tx1"/>
                </a:solidFill>
              </a:rPr>
              <a:t>1 </a:t>
            </a:r>
            <a:r>
              <a:rPr lang="en-US" sz="1100" dirty="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dirty="0">
              <a:solidFill>
                <a:schemeClr val="tx1"/>
              </a:solidFill>
            </a:endParaRPr>
          </a:p>
          <a:p>
            <a:pPr marL="457200" lvl="1" indent="0">
              <a:buNone/>
            </a:pPr>
            <a:r>
              <a:rPr lang="en-US" sz="1100" baseline="30000" dirty="0">
                <a:solidFill>
                  <a:schemeClr val="tx1"/>
                </a:solidFill>
              </a:rPr>
              <a:t>2 </a:t>
            </a:r>
            <a:r>
              <a:rPr lang="en-US" sz="1100" dirty="0">
                <a:hlinkClick r:id="rId4"/>
              </a:rPr>
              <a:t>https://www.nytimes.com/2019/11/10/business/Apple-credit-card-investigation.html</a:t>
            </a:r>
            <a:endParaRPr lang="en-US" sz="1100" dirty="0">
              <a:solidFill>
                <a:schemeClr val="tx1"/>
              </a:solidFill>
            </a:endParaRPr>
          </a:p>
          <a:p>
            <a:endParaRPr lang="en-US" sz="2000" dirty="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dirty="0"/>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disparate sentencing outcomes on race, facial recognition, ACT test outcomes, and the Apple credit cards.</a:t>
            </a:r>
          </a:p>
          <a:p>
            <a:r>
              <a:rPr lang="en-US" sz="2800" dirty="0"/>
              <a:t>Transparency, at least internally, to how an algorithm works is key to acknowledging bias in </a:t>
            </a:r>
            <a:r>
              <a:rPr lang="en-US" sz="2800" b="1" dirty="0"/>
              <a:t>outcomes</a:t>
            </a:r>
            <a:r>
              <a:rPr lang="en-US" sz="2800" dirty="0"/>
              <a:t>.</a:t>
            </a:r>
          </a:p>
          <a:p>
            <a:pPr marL="0" indent="0">
              <a:buNone/>
            </a:pPr>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Data Collection</a:t>
            </a:r>
          </a:p>
        </p:txBody>
      </p:sp>
    </p:spTree>
    <p:extLst>
      <p:ext uri="{BB962C8B-B14F-4D97-AF65-F5344CB8AC3E}">
        <p14:creationId xmlns:p14="http://schemas.microsoft.com/office/powerpoint/2010/main" val="350804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612110"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 </a:t>
            </a:r>
            <a:r>
              <a:rPr lang="en-US" sz="3600" dirty="0"/>
              <a:t>–Target statistician Andrew Pole </a:t>
            </a:r>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Use of data ethically questionable</a:t>
            </a:r>
          </a:p>
          <a:p>
            <a:pPr marL="457200" indent="-457200">
              <a:lnSpc>
                <a:spcPct val="100000"/>
              </a:lnSpc>
              <a:buFont typeface="Arial" panose="020B0604020202020204" pitchFamily="34" charset="0"/>
              <a:buChar char="•"/>
            </a:pPr>
            <a:r>
              <a:rPr lang="en-US" sz="2800" dirty="0"/>
              <a:t>Whistleblower: CA shared data with Russian proxies for “rumour campaigns”, “attitudinal inoculation”</a:t>
            </a:r>
            <a:r>
              <a:rPr lang="en-US" sz="2800" baseline="30000" dirty="0"/>
              <a:t>1</a:t>
            </a:r>
            <a:r>
              <a:rPr lang="en-US" sz="2800" dirty="0"/>
              <a:t>, and “</a:t>
            </a:r>
            <a:r>
              <a:rPr lang="en-CA" sz="2800" dirty="0"/>
              <a:t>psychological warfare.”</a:t>
            </a:r>
            <a:r>
              <a:rPr lang="en-US" sz="2800" baseline="30000" dirty="0"/>
              <a:t>2</a:t>
            </a:r>
          </a:p>
          <a:p>
            <a:pPr>
              <a:lnSpc>
                <a:spcPct val="100000"/>
              </a:lnSpc>
            </a:pP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dirty="0"/>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dirty="0"/>
              <a:t>Image: </a:t>
            </a:r>
            <a:r>
              <a:rPr lang="en-US" sz="800" dirty="0">
                <a:hlinkClick r:id="rId4"/>
              </a:rPr>
              <a:t>https://www.smbc-comics.com/comic/rise-of-the-machines</a:t>
            </a:r>
            <a:endParaRPr lang="en-US" sz="800" dirty="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4100630"/>
          </a:xfrm>
          <a:prstGeom prst="rect">
            <a:avLst/>
          </a:prstGeom>
        </p:spPr>
        <p:txBody>
          <a:bodyPr vert="horz" lIns="91440" tIns="45720" rIns="91440" bIns="45720" rtlCol="0" anchor="t">
            <a:normAutofit fontScale="85000" lnSpcReduction="20000"/>
          </a:bodyPr>
          <a:lstStyle/>
          <a:p>
            <a:r>
              <a:rPr lang="en-US" sz="3500" dirty="0">
                <a:latin typeface="Roboto"/>
                <a:cs typeface="Segoe UI Semilight"/>
              </a:rPr>
              <a:t>“Control creep" refers to data that has been generated with a particular purpose in mind, but which is </a:t>
            </a:r>
            <a:r>
              <a:rPr lang="en-US" sz="3500" b="1" dirty="0">
                <a:latin typeface="Roboto"/>
                <a:cs typeface="Segoe UI Semilight"/>
              </a:rPr>
              <a:t>repurposed.</a:t>
            </a:r>
            <a:br>
              <a:rPr lang="en-US" sz="3500" b="1" dirty="0"/>
            </a:br>
            <a:endParaRPr lang="en-US" sz="3500" dirty="0"/>
          </a:p>
          <a:p>
            <a:r>
              <a:rPr lang="en-US" sz="3500" dirty="0">
                <a:latin typeface="Roboto"/>
                <a:cs typeface="Segoe UI Semilight"/>
              </a:rPr>
              <a:t>For example, harvesting consumer data for research purposes, then selling the data, or, using genetic data for employment.</a:t>
            </a:r>
          </a:p>
          <a:p>
            <a:r>
              <a:rPr lang="en-US" sz="3500" dirty="0"/>
              <a:t>Sickle cell trait discrimination</a:t>
            </a:r>
            <a:endParaRPr lang="en-US" sz="2800" dirty="0"/>
          </a:p>
          <a:p>
            <a:r>
              <a:rPr lang="en-US" sz="800" baseline="30000" dirty="0">
                <a:latin typeface="Roboto"/>
                <a:cs typeface="Segoe UI Semilight"/>
              </a:rPr>
              <a:t>1 </a:t>
            </a:r>
            <a:r>
              <a:rPr lang="en-US" sz="800" dirty="0">
                <a:latin typeface="Roboto"/>
                <a:cs typeface="Segoe UI Semilight"/>
                <a:hlinkClick r:id="rId3"/>
              </a:rPr>
              <a:t>https://www.genome.gov/10001732/genetic-information-and-the-workplace-report</a:t>
            </a:r>
            <a:endParaRPr lang="en-US" sz="800" dirty="0">
              <a:latin typeface="Roboto"/>
              <a:cs typeface="Segoe UI Semilight"/>
            </a:endParaRPr>
          </a:p>
          <a:p>
            <a:r>
              <a:rPr lang="en-US" sz="800" baseline="30000" dirty="0">
                <a:latin typeface="Roboto"/>
                <a:cs typeface="Segoe UI Semilight"/>
              </a:rPr>
              <a:t>2 </a:t>
            </a:r>
            <a:r>
              <a:rPr lang="en-US" sz="800" dirty="0">
                <a:latin typeface="Roboto"/>
                <a:cs typeface="Segoe UI Semilight"/>
                <a:hlinkClick r:id="rId4"/>
              </a:rPr>
              <a:t>https://www.eeoc.gov/laws/guidance/enforcement-guidance-disability-related-inquiries-and-medical-examinations-employees</a:t>
            </a:r>
            <a:endParaRPr lang="en-US" sz="800" baseline="30000" dirty="0">
              <a:latin typeface="Roboto"/>
              <a:cs typeface="Segoe UI Semilight"/>
            </a:endParaRPr>
          </a:p>
          <a:p>
            <a:r>
              <a:rPr lang="en-US" sz="800" baseline="30000" dirty="0">
                <a:latin typeface="Roboto"/>
                <a:cs typeface="Segoe UI Semilight"/>
              </a:rPr>
              <a:t>3</a:t>
            </a:r>
            <a:r>
              <a:rPr lang="en-US" sz="800" dirty="0">
                <a:latin typeface="Roboto"/>
                <a:cs typeface="Segoe UI Semilight"/>
              </a:rPr>
              <a:t> </a:t>
            </a:r>
            <a:r>
              <a:rPr lang="en-US" sz="800" dirty="0">
                <a:latin typeface="Roboto"/>
                <a:cs typeface="Segoe UI Semilight"/>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dirty="0">
              <a:latin typeface="Roboto"/>
              <a:cs typeface="Segoe UI Semilight"/>
            </a:endParaRPr>
          </a:p>
          <a:p>
            <a:r>
              <a:rPr lang="en-US" sz="800" baseline="30000" dirty="0">
                <a:latin typeface="Roboto"/>
                <a:cs typeface="Segoe UI Semilight"/>
              </a:rPr>
              <a:t>4</a:t>
            </a:r>
            <a:r>
              <a:rPr lang="en-US" sz="800" dirty="0">
                <a:latin typeface="Roboto"/>
                <a:cs typeface="Segoe UI Semilight"/>
              </a:rPr>
              <a:t> </a:t>
            </a:r>
            <a:r>
              <a:rPr lang="en-US" sz="800" dirty="0">
                <a:latin typeface="Roboto"/>
                <a:cs typeface="Segoe UI Semilight"/>
                <a:hlinkClick r:id="rId6"/>
              </a:rPr>
              <a:t>https://news.bloomberglaw.com/daily-labor-report/employers-cant-require-back-to-work-antibody-tests-eeoc-says</a:t>
            </a: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dirty="0"/>
              <a:t>Unethical, potentially illegal re-purposing of financial data</a:t>
            </a:r>
          </a:p>
          <a:p>
            <a:pPr marL="922338" lvl="3" indent="-342900">
              <a:buFont typeface="Arial" panose="020B0604020202020204" pitchFamily="34" charset="0"/>
              <a:buChar char="•"/>
            </a:pPr>
            <a:r>
              <a:rPr lang="en-US" sz="2800" dirty="0"/>
              <a:t>Using financial data for health care marketing is potentially predatory or discriminatory, and vice versa.</a:t>
            </a:r>
          </a:p>
          <a:p>
            <a:pPr marL="581025" lvl="2" indent="-285750">
              <a:buFont typeface="Arial" panose="020B0604020202020204" pitchFamily="34" charset="0"/>
              <a:buChar char="•"/>
            </a:pPr>
            <a:r>
              <a:rPr lang="en-US" sz="2800" dirty="0"/>
              <a:t>Bias from of socioeconomic trends </a:t>
            </a:r>
          </a:p>
          <a:p>
            <a:pPr marL="922338" lvl="3" indent="-342900">
              <a:buFont typeface="Arial" panose="020B0604020202020204" pitchFamily="34" charset="0"/>
              <a:buChar char="•"/>
            </a:pPr>
            <a:r>
              <a:rPr lang="en-US" sz="2800" dirty="0"/>
              <a:t>“Weblining” is the use of financial data to target users for online ads including childcare, housing, health care.</a:t>
            </a:r>
            <a:r>
              <a:rPr lang="en-US" sz="2800" baseline="30000" dirty="0"/>
              <a:t>1</a:t>
            </a:r>
            <a:r>
              <a:rPr lang="en-US" sz="2800" dirty="0"/>
              <a:t>  </a:t>
            </a:r>
          </a:p>
          <a:p>
            <a:pPr marL="0" indent="0">
              <a:buNone/>
            </a:pPr>
            <a:r>
              <a:rPr lang="en-US" sz="800" dirty="0"/>
              <a:t>1 </a:t>
            </a:r>
            <a:r>
              <a:rPr lang="en-US" sz="800" dirty="0">
                <a:hlinkClick r:id="rId3"/>
              </a:rPr>
              <a:t>https://www.researchgate.net/publication/266910451_The_Good_the_Bad_and_the_Ugly_Applying_Rawlsian_Ethics_In_Data_Mining_Marketing</a:t>
            </a:r>
            <a:endParaRPr lang="en-US" sz="800" dirty="0"/>
          </a:p>
          <a:p>
            <a:pPr marL="914400" lvl="2" indent="0">
              <a:buNone/>
            </a:pPr>
            <a:endParaRPr lang="en-CA" sz="14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dirty="0"/>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will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t="-7789"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88"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dirty="0">
                <a:latin typeface="Roboto" panose="02000000000000000000" pitchFamily="2" charset="0"/>
                <a:ea typeface="Roboto" panose="02000000000000000000" pitchFamily="2" charset="0"/>
                <a:hlinkClick r:id="rId5"/>
              </a:rPr>
              <a:t>https://demographics.coopercenter.org/racial-dot-map</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246547" y="864183"/>
            <a:ext cx="8695726" cy="2882500"/>
          </a:xfrm>
        </p:spPr>
        <p:txBody>
          <a:bodyPr vert="horz" lIns="91440" tIns="45720" rIns="91440" bIns="45720" rtlCol="0" anchor="t">
            <a:noAutofit/>
          </a:bodyPr>
          <a:lstStyle/>
          <a:p>
            <a:r>
              <a:rPr lang="en-US" sz="2800" dirty="0">
                <a:latin typeface="Roboto"/>
                <a:cs typeface="Segoe UI Semilight"/>
              </a:rPr>
              <a:t>Only outcomes can measure disparate impact. </a:t>
            </a:r>
            <a:endParaRPr lang="en-US" dirty="0"/>
          </a:p>
          <a:p>
            <a:r>
              <a:rPr lang="en-US" sz="2800" dirty="0">
                <a:latin typeface="Roboto"/>
                <a:cs typeface="Segoe UI Semilight"/>
              </a:rPr>
              <a:t>Disparate Impact is not based on intentions.</a:t>
            </a:r>
          </a:p>
          <a:p>
            <a:r>
              <a:rPr lang="en-US" sz="2800" dirty="0">
                <a:latin typeface="Roboto"/>
                <a:cs typeface="Segoe UI Semilight"/>
              </a:rPr>
              <a:t>It is not legal for companies to blame their algorithm to avoid penalties.</a:t>
            </a:r>
            <a:r>
              <a:rPr lang="en-US" sz="2000" baseline="30000" dirty="0">
                <a:latin typeface="Roboto"/>
                <a:cs typeface="Segoe UI Semilight"/>
              </a:rPr>
              <a:t>1,2,3</a:t>
            </a: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endParaRPr lang="en-US" sz="2000" baseline="30000" dirty="0">
              <a:latin typeface="Roboto"/>
              <a:cs typeface="Segoe UI Semilight"/>
            </a:endParaRPr>
          </a:p>
          <a:p>
            <a:r>
              <a:rPr lang="en-US" sz="800" dirty="0">
                <a:latin typeface="Roboto"/>
                <a:cs typeface="Segoe UI Semilight"/>
              </a:rPr>
              <a:t>1 </a:t>
            </a:r>
            <a:r>
              <a:rPr lang="en-US" sz="800" dirty="0">
                <a:latin typeface="Roboto"/>
                <a:cs typeface="Segoe UI Semilight"/>
                <a:hlinkClick r:id="rId3"/>
              </a:rPr>
              <a:t>https://www.revealnews.org/article/can-algorithms-be-racist-trumps-housing-department-says-no/</a:t>
            </a:r>
            <a:endParaRPr lang="en-US" sz="800" dirty="0"/>
          </a:p>
          <a:p>
            <a:r>
              <a:rPr lang="en-US" sz="800" dirty="0">
                <a:latin typeface="Roboto"/>
                <a:cs typeface="Segoe UI Semilight"/>
              </a:rPr>
              <a:t>2 </a:t>
            </a:r>
            <a:r>
              <a:rPr lang="en-US" sz="800" dirty="0">
                <a:latin typeface="Roboto"/>
                <a:cs typeface="Segoe UI Semilight"/>
                <a:hlinkClick r:id="rId4"/>
              </a:rPr>
              <a:t>https://www.nytimes.com/2019/08/20/upshot/housing-discrimination-algorithms-hud.html</a:t>
            </a:r>
            <a:br>
              <a:rPr lang="en-US" sz="800" dirty="0"/>
            </a:br>
            <a:r>
              <a:rPr lang="en-US" sz="800" dirty="0">
                <a:latin typeface="Roboto"/>
                <a:cs typeface="Segoe UI Semilight"/>
              </a:rPr>
              <a:t>3 </a:t>
            </a:r>
            <a:r>
              <a:rPr lang="en-US" sz="800" dirty="0">
                <a:latin typeface="Roboto"/>
                <a:cs typeface="Segoe UI Semilight"/>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vert="horz" lIns="91440" tIns="45720" rIns="91440" bIns="45720" rtlCol="0" anchor="t">
            <a:noAutofit/>
          </a:bodyPr>
          <a:lstStyle/>
          <a:p>
            <a:r>
              <a:rPr lang="en-US" sz="2800" dirty="0">
                <a:latin typeface="Roboto"/>
                <a:cs typeface="Segoe UI Semilight"/>
              </a:rPr>
              <a:t>Collecting data, segmenting based on income, resulting in disparate offers, exposure.</a:t>
            </a:r>
          </a:p>
          <a:p>
            <a:r>
              <a:rPr lang="en-US" sz="2800" dirty="0">
                <a:latin typeface="Roboto"/>
                <a:cs typeface="Segoe UI Semilight"/>
              </a:rPr>
              <a:t>“Social sorting” affects and inﬂuences both the choices and opportunities of proﬁled individuals.</a:t>
            </a:r>
            <a:r>
              <a:rPr lang="en-US" sz="2800" baseline="30000" dirty="0">
                <a:latin typeface="Roboto"/>
                <a:cs typeface="Segoe UI Semilight"/>
              </a:rPr>
              <a:t>1</a:t>
            </a:r>
          </a:p>
          <a:p>
            <a:pPr lvl="1"/>
            <a:r>
              <a:rPr lang="en-US" sz="3000" dirty="0">
                <a:latin typeface="Roboto"/>
                <a:cs typeface="Segoe UI Semilight"/>
              </a:rPr>
              <a:t>Facebook allowed housing ads to target based on religion, race, sex, disability.</a:t>
            </a:r>
            <a:r>
              <a:rPr lang="en-US" sz="3000" baseline="30000" dirty="0">
                <a:latin typeface="Roboto"/>
                <a:cs typeface="Segoe UI Semilight"/>
              </a:rPr>
              <a:t>2</a:t>
            </a:r>
          </a:p>
          <a:p>
            <a:r>
              <a:rPr lang="en-US" sz="2800" dirty="0">
                <a:latin typeface="Roboto"/>
                <a:cs typeface="Segoe UI Semilight"/>
              </a:rPr>
              <a:t>A 2013 Harvard study found racial discrimination in Google’s Online Ad Delivery.</a:t>
            </a:r>
            <a:r>
              <a:rPr lang="en-US" sz="2800" baseline="30000" dirty="0">
                <a:latin typeface="Roboto"/>
                <a:cs typeface="Segoe UI Semilight"/>
              </a:rPr>
              <a:t>3</a:t>
            </a:r>
          </a:p>
          <a:p>
            <a:r>
              <a:rPr lang="en-US" sz="800" baseline="30000" dirty="0">
                <a:latin typeface="Roboto"/>
                <a:cs typeface="Segoe UI Semilight"/>
              </a:rPr>
              <a:t>1 </a:t>
            </a:r>
            <a:r>
              <a:rPr lang="en-US" sz="800" dirty="0">
                <a:latin typeface="Roboto"/>
                <a:cs typeface="Segoe UI Semilight"/>
                <a:hlinkClick r:id="rId3"/>
              </a:rPr>
              <a:t>https://www.researchgate.net/publication/266910451_The_Good_the_Bad_and_the_Ugly_Applying_Rawlsian_Ethics_In_Data_Mining_Marketing </a:t>
            </a:r>
            <a:endParaRPr lang="en-US" sz="800" dirty="0"/>
          </a:p>
          <a:p>
            <a:r>
              <a:rPr lang="en-US" sz="800" baseline="30000" dirty="0">
                <a:latin typeface="Roboto"/>
                <a:cs typeface="Segoe UI Semilight"/>
              </a:rPr>
              <a:t>2</a:t>
            </a:r>
            <a:r>
              <a:rPr lang="en-US" sz="800" dirty="0">
                <a:latin typeface="Roboto"/>
                <a:cs typeface="Segoe UI Semilight"/>
              </a:rPr>
              <a:t> </a:t>
            </a:r>
            <a:r>
              <a:rPr lang="en-US" sz="800" dirty="0">
                <a:latin typeface="Roboto"/>
                <a:cs typeface="Segoe UI Semilight"/>
                <a:hlinkClick r:id="rId4"/>
              </a:rPr>
              <a:t>https://www.hud.gov/press/press_releases_media_advisories/HUD_No_19_035</a:t>
            </a:r>
            <a:r>
              <a:rPr lang="en-US" sz="800" dirty="0">
                <a:latin typeface="Roboto"/>
                <a:cs typeface="Segoe UI Semilight"/>
              </a:rPr>
              <a:t> </a:t>
            </a:r>
            <a:r>
              <a:rPr lang="en-US" sz="800" baseline="30000" dirty="0">
                <a:latin typeface="Roboto"/>
                <a:cs typeface="Segoe UI Semilight"/>
              </a:rPr>
              <a:t>3 </a:t>
            </a:r>
            <a:r>
              <a:rPr lang="en-US" sz="800" dirty="0">
                <a:latin typeface="Roboto"/>
                <a:cs typeface="Segoe UI Semilight"/>
                <a:hlinkClick r:id="rId5"/>
              </a:rPr>
              <a:t>https://dataprivacylab.org/projects/onlineads/1071-1.pdf</a:t>
            </a:r>
            <a:endParaRPr lang="en-US" sz="800" dirty="0">
              <a:latin typeface="Roboto"/>
              <a:cs typeface="Segoe UI Semilight"/>
            </a:endParaRPr>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dirty="0"/>
              <a:t>“Weblining”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Arkansas Medicaid coverage algorithm</a:t>
            </a:r>
            <a:endParaRPr lang="en-CA" dirty="0"/>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to have </a:t>
            </a:r>
            <a:r>
              <a:rPr lang="en-US" sz="2600" b="1" dirty="0"/>
              <a:t>over-relied on photos of lighter-skinned males </a:t>
            </a:r>
            <a:r>
              <a:rPr lang="en-US" sz="2600" dirty="0"/>
              <a:t>for training models.</a:t>
            </a:r>
            <a:r>
              <a:rPr lang="en-US" sz="2600" baseline="30000" dirty="0"/>
              <a:t>1</a:t>
            </a:r>
          </a:p>
          <a:p>
            <a:r>
              <a:rPr lang="en-US" sz="2600" dirty="0"/>
              <a:t>The </a:t>
            </a:r>
            <a:r>
              <a:rPr lang="en-US" sz="2600" b="1" dirty="0"/>
              <a:t>task of identifying the genders </a:t>
            </a:r>
            <a:r>
              <a:rPr lang="en-US" sz="2600" dirty="0"/>
              <a:t>of African and European parliament showed </a:t>
            </a:r>
            <a:r>
              <a:rPr lang="en-US" sz="2600" b="1" dirty="0"/>
              <a:t>a 1/3 failure rate</a:t>
            </a:r>
            <a:r>
              <a:rPr lang="en-US" sz="2600" dirty="0"/>
              <a:t>.</a:t>
            </a:r>
            <a:r>
              <a:rPr lang="en-US" sz="2600" baseline="30000" dirty="0"/>
              <a:t>1</a:t>
            </a:r>
          </a:p>
          <a:p>
            <a:r>
              <a:rPr lang="en-US" sz="2600" dirty="0"/>
              <a:t>An FBI co-authored study indicates that facial recognition software is </a:t>
            </a:r>
            <a:r>
              <a:rPr lang="en-US" sz="2600" b="1" dirty="0"/>
              <a:t>less accurate on darker skin</a:t>
            </a:r>
            <a:r>
              <a:rPr lang="en-US" sz="2600" dirty="0"/>
              <a:t>.</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p>
          <a:p>
            <a:pPr marL="0" indent="0">
              <a:buNone/>
            </a:pPr>
            <a:r>
              <a:rPr lang="en-US" sz="700" baseline="30000" dirty="0"/>
              <a:t>8 Bergstrom, Carl T.; West, </a:t>
            </a:r>
            <a:r>
              <a:rPr lang="en-US" sz="700" baseline="30000" dirty="0" err="1"/>
              <a:t>Jevin</a:t>
            </a:r>
            <a:r>
              <a:rPr lang="en-US" sz="700" baseline="30000" dirty="0"/>
              <a:t> D.. Calling Bullshit (p. 79). Random House Publishing Group. Kindle Edition. 9 </a:t>
            </a:r>
            <a:r>
              <a:rPr lang="en-US" sz="700" baseline="30000" dirty="0">
                <a:hlinkClick r:id="rId9"/>
              </a:rPr>
              <a:t>https://www.netflix.com/title/81328723</a:t>
            </a:r>
            <a:r>
              <a:rPr lang="en-US" sz="700" baseline="30000" dirty="0"/>
              <a:t>   </a:t>
            </a:r>
            <a:endParaRPr lang="en-US" sz="700" dirty="0">
              <a:hlinkClick r:id="rId8"/>
            </a:endParaRPr>
          </a:p>
          <a:p>
            <a:pPr marL="0" indent="0">
              <a:buNone/>
            </a:pP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a:t>
            </a:r>
            <a:endParaRPr lang="en-US" dirty="0"/>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514350" indent="-514350">
              <a:buFont typeface="+mj-lt"/>
              <a:buAutoNum type="arabicPeriod"/>
            </a:pPr>
            <a:r>
              <a:rPr lang="en-US" sz="2800" dirty="0"/>
              <a:t>January 2020 – Robert Williams arrested for crime he did not commit, based on AI match to surveillance camera and his driver’s license.</a:t>
            </a:r>
            <a:r>
              <a:rPr lang="en-US" sz="2800" baseline="30000" dirty="0"/>
              <a:t>3,5</a:t>
            </a:r>
          </a:p>
          <a:p>
            <a:pPr marL="514350" indent="-514350">
              <a:buFont typeface="+mj-lt"/>
              <a:buAutoNum type="arabicPeriod"/>
            </a:pPr>
            <a:r>
              <a:rPr lang="en-US" sz="2800" dirty="0"/>
              <a:t>HireVue:</a:t>
            </a:r>
            <a:r>
              <a:rPr lang="en-US" sz="2800" baseline="30000" dirty="0"/>
              <a:t>6</a:t>
            </a:r>
            <a:r>
              <a:rPr lang="en-US" sz="2800" dirty="0"/>
              <a:t> “The company doesn’t always know how the system decides.”</a:t>
            </a:r>
            <a:r>
              <a:rPr lang="en-US" sz="2800" baseline="30000" dirty="0"/>
              <a:t> 7</a:t>
            </a:r>
          </a:p>
          <a:p>
            <a:endParaRPr lang="en-US" sz="2800" baseline="30000" dirty="0"/>
          </a:p>
          <a:p>
            <a:endParaRPr lang="en-US" sz="900" baseline="30000" dirty="0"/>
          </a:p>
          <a:p>
            <a:endParaRPr lang="en-US" sz="900" baseline="30000" dirty="0"/>
          </a:p>
          <a:p>
            <a:pPr marL="0" indent="0">
              <a:buNone/>
            </a:pPr>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pPr marL="0" indent="0">
              <a:buNone/>
            </a:pPr>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r>
              <a:rPr lang="en-US" sz="800" dirty="0"/>
              <a:t> </a:t>
            </a:r>
            <a:r>
              <a:rPr lang="en-US" sz="800" baseline="30000" dirty="0"/>
              <a:t>6</a:t>
            </a:r>
            <a:r>
              <a:rPr lang="en-US" sz="800" dirty="0"/>
              <a:t> </a:t>
            </a:r>
            <a:r>
              <a:rPr lang="en-US" sz="800" dirty="0">
                <a:hlinkClick r:id="rId8"/>
              </a:rPr>
              <a:t>https://epic.org/privacy/ftc/hirevue/EPIC_FTC_HireVue_Complaint.pdf </a:t>
            </a:r>
            <a:br>
              <a:rPr lang="en-US" sz="800" dirty="0"/>
            </a:br>
            <a:r>
              <a:rPr lang="en-US" sz="800" baseline="30000" dirty="0"/>
              <a:t>7</a:t>
            </a:r>
            <a:r>
              <a:rPr lang="en-US" sz="800" dirty="0"/>
              <a:t> </a:t>
            </a:r>
            <a:r>
              <a:rPr lang="en-US" sz="800" dirty="0">
                <a:hlinkClick r:id="rId8"/>
              </a:rPr>
              <a:t>https://www.washingtonpost.com/technology/2019/10/22/ai-hiring-face-scanning-algorithm-increasingly-decides-whether-you-deserve-job/</a:t>
            </a:r>
            <a:br>
              <a:rPr lang="en-US" sz="900" dirty="0">
                <a:hlinkClick r:id="rId8"/>
              </a:rPr>
            </a:br>
            <a:br>
              <a:rPr lang="en-US" sz="900" dirty="0">
                <a:hlinkClick r:id="rId8"/>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and Disparate Impact</a:t>
            </a:r>
            <a:endParaRPr lang="en-US" dirty="0"/>
          </a:p>
        </p:txBody>
      </p:sp>
    </p:spTree>
    <p:extLst>
      <p:ext uri="{BB962C8B-B14F-4D97-AF65-F5344CB8AC3E}">
        <p14:creationId xmlns:p14="http://schemas.microsoft.com/office/powerpoint/2010/main" val="35328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Facebook settled Illinois suit on facial recognition.</a:t>
            </a:r>
            <a:r>
              <a:rPr lang="en-US" sz="2800" baseline="30000" dirty="0"/>
              <a:t>1</a:t>
            </a:r>
          </a:p>
          <a:p>
            <a:r>
              <a:rPr lang="en-US" sz="2800" dirty="0"/>
              <a:t>Amnesty International launched "Ban the Scan”</a:t>
            </a:r>
            <a:r>
              <a:rPr lang="en-US" sz="2800" baseline="30000" dirty="0"/>
              <a:t> 2</a:t>
            </a:r>
            <a:r>
              <a:rPr lang="en-US" sz="2800" dirty="0"/>
              <a:t>, EFF advocates for bans on government use.</a:t>
            </a:r>
            <a:r>
              <a:rPr lang="en-US" sz="2800" baseline="30000" dirty="0"/>
              <a:t>6</a:t>
            </a:r>
          </a:p>
          <a:p>
            <a:r>
              <a:rPr lang="en-US" sz="2800" dirty="0"/>
              <a:t>Bans in some cities, states, and countries; </a:t>
            </a:r>
            <a:br>
              <a:rPr lang="en-US" sz="2800" dirty="0"/>
            </a:br>
            <a:r>
              <a:rPr lang="en-US" sz="2800" dirty="0"/>
              <a:t>while rapid expansion in others.</a:t>
            </a:r>
            <a:r>
              <a:rPr lang="en-US" sz="2400" baseline="30000" dirty="0"/>
              <a:t>13457</a:t>
            </a:r>
          </a:p>
          <a:p>
            <a:endParaRPr lang="en-US" sz="2800" dirty="0"/>
          </a:p>
          <a:p>
            <a:endParaRPr lang="en-US" sz="900" baseline="30000" dirty="0"/>
          </a:p>
          <a:p>
            <a:pPr marL="0" indent="0">
              <a:buNone/>
            </a:pPr>
            <a:r>
              <a:rPr lang="en-US" sz="800" baseline="30000" dirty="0"/>
              <a:t>1</a:t>
            </a:r>
            <a:r>
              <a:rPr lang="en-US" sz="800" baseline="30000" dirty="0">
                <a:hlinkClick r:id="rId3"/>
              </a:rPr>
              <a:t>https://iapp.org/news/a/u-s-facial-recognition-roundup/</a:t>
            </a:r>
            <a:r>
              <a:rPr lang="en-US" sz="800" baseline="30000" dirty="0"/>
              <a:t> 2 </a:t>
            </a:r>
            <a:r>
              <a:rPr lang="en-US" sz="800" baseline="30000" dirty="0">
                <a:hlinkClick r:id="rId4"/>
              </a:rPr>
              <a:t>https://banthescan.amnesty.org/</a:t>
            </a:r>
            <a:r>
              <a:rPr lang="en-US" sz="800" baseline="30000" dirty="0"/>
              <a:t>  3 </a:t>
            </a:r>
            <a:r>
              <a:rPr lang="en-US" sz="800" baseline="30000" dirty="0">
                <a:hlinkClick r:id="rId5"/>
              </a:rPr>
              <a:t>https://www.cnbc.com/2021/06/12/a-year-later-tech-companies-calls-to-regulate-facial-recognition-met-with-little-progress.html</a:t>
            </a:r>
            <a:r>
              <a:rPr lang="en-US" sz="800" baseline="30000" dirty="0"/>
              <a:t> 4 </a:t>
            </a:r>
            <a:r>
              <a:rPr lang="en-US" sz="800" baseline="30000" dirty="0">
                <a:hlinkClick r:id="rId6"/>
              </a:rPr>
              <a:t>https://www.securitymagazine.com/articles/93337-portland-passes-strict-facial-recognition-technology-ban</a:t>
            </a:r>
            <a:r>
              <a:rPr lang="en-US" sz="800" baseline="30000" dirty="0"/>
              <a:t> 5 </a:t>
            </a:r>
            <a:r>
              <a:rPr lang="en-US" sz="800" baseline="30000" dirty="0">
                <a:hlinkClick r:id="rId7"/>
              </a:rPr>
              <a:t>https://abcnews.go.com/Politics/wireStory/virginia-lawmakers-ban-police-facial-recognition-76753765</a:t>
            </a:r>
            <a:r>
              <a:rPr lang="en-US" sz="800" baseline="30000" dirty="0"/>
              <a:t>  6 </a:t>
            </a:r>
            <a:r>
              <a:rPr lang="en-US" sz="800" baseline="30000" dirty="0">
                <a:hlinkClick r:id="rId8"/>
              </a:rPr>
              <a:t>https://www.eff.org/deeplinks/2021/01/why-eff-doesnt-support-bans-private-use-face-recognition</a:t>
            </a:r>
            <a:r>
              <a:rPr lang="en-US" sz="800" baseline="30000" dirty="0"/>
              <a:t>  7 </a:t>
            </a:r>
            <a:r>
              <a:rPr lang="en-US" sz="800" baseline="30000" dirty="0">
                <a:hlinkClick r:id="rId9"/>
              </a:rPr>
              <a:t>https://www.analyticsinsight.net/countries-allow-ban-ai-facial-recognition/</a:t>
            </a:r>
            <a:r>
              <a:rPr lang="en-US" sz="800" baseline="30000" dirty="0"/>
              <a:t> </a:t>
            </a:r>
            <a:br>
              <a:rPr lang="en-US" sz="900" dirty="0">
                <a:hlinkClick r:id="rId10"/>
              </a:rPr>
            </a:br>
            <a:endParaRPr lang="en-CA" sz="9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latin typeface="Roboto"/>
                <a:cs typeface="Segoe UI Light"/>
              </a:rPr>
              <a:t>Facial Recognition Bans and Booms</a:t>
            </a:r>
            <a:endParaRPr lang="en-US" dirty="0"/>
          </a:p>
        </p:txBody>
      </p:sp>
    </p:spTree>
    <p:extLst>
      <p:ext uri="{BB962C8B-B14F-4D97-AF65-F5344CB8AC3E}">
        <p14:creationId xmlns:p14="http://schemas.microsoft.com/office/powerpoint/2010/main" val="5930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dirty="0"/>
              <a:t>Conclusion</a:t>
            </a:r>
          </a:p>
        </p:txBody>
      </p:sp>
    </p:spTree>
    <p:extLst>
      <p:ext uri="{BB962C8B-B14F-4D97-AF65-F5344CB8AC3E}">
        <p14:creationId xmlns:p14="http://schemas.microsoft.com/office/powerpoint/2010/main" val="322830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How anonymous is our data? </a:t>
            </a:r>
          </a:p>
          <a:p>
            <a:r>
              <a:rPr lang="en-US" sz="2800" dirty="0"/>
              <a:t>Who has access to the data internally? Who has access externally? </a:t>
            </a:r>
          </a:p>
          <a:p>
            <a:r>
              <a:rPr lang="en-US" sz="2800" dirty="0"/>
              <a:t>Legally, what regulatory environment do the citizens exist in? </a:t>
            </a:r>
          </a:p>
          <a:p>
            <a:r>
              <a:rPr lang="en-US" sz="2800" dirty="0"/>
              <a:t>Is the data trustworthy, and are its biases understood? </a:t>
            </a:r>
          </a:p>
          <a:p>
            <a:pPr lvl="1"/>
            <a:endParaRPr lang="en-US" sz="2800" dirty="0"/>
          </a:p>
          <a:p>
            <a:pPr lvl="2"/>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dirty="0"/>
              <a:t>“Bias is an inaccuracy which is systematically incorrect in the same direction.</a:t>
            </a:r>
          </a:p>
          <a:p>
            <a:r>
              <a:rPr lang="en-US" sz="2800" dirty="0"/>
              <a:t>Many algorithms which are trained to do a human job </a:t>
            </a:r>
            <a:r>
              <a:rPr lang="en-US" sz="2800" b="1" dirty="0"/>
              <a:t>will have been trained on human generated data</a:t>
            </a:r>
            <a:r>
              <a:rPr lang="en-US" sz="2800" dirty="0"/>
              <a:t> … </a:t>
            </a:r>
            <a:r>
              <a:rPr lang="en-US" sz="2800" b="1" dirty="0"/>
              <a:t>This is a huge problem, </a:t>
            </a:r>
            <a:r>
              <a:rPr lang="en-US" sz="2800" dirty="0"/>
              <a:t>especially if people </a:t>
            </a:r>
            <a:r>
              <a:rPr lang="en-US" sz="2800" b="1" dirty="0"/>
              <a:t>assume that algorithms are impartial</a:t>
            </a:r>
            <a:r>
              <a:rPr lang="en-US" sz="2800" dirty="0"/>
              <a:t> and can’t hold the same biases as people do.”</a:t>
            </a:r>
            <a:r>
              <a:rPr lang="en-US" sz="2800" baseline="30000" dirty="0"/>
              <a:t>1</a:t>
            </a:r>
            <a:br>
              <a:rPr lang="en-US" sz="2800" baseline="30000" dirty="0"/>
            </a:br>
            <a:r>
              <a:rPr lang="en-US" sz="2800" dirty="0"/>
              <a:t>- Laura Douglas</a:t>
            </a:r>
          </a:p>
          <a:p>
            <a:endParaRPr lang="en-US" sz="1100" baseline="30000" dirty="0"/>
          </a:p>
          <a:p>
            <a:endParaRPr lang="en-US" sz="1100" baseline="30000" dirty="0"/>
          </a:p>
          <a:p>
            <a:endParaRPr lang="en-US" sz="1100" baseline="30000" dirty="0"/>
          </a:p>
          <a:p>
            <a:r>
              <a:rPr lang="en-US" sz="1100" baseline="30000" dirty="0"/>
              <a:t>1 </a:t>
            </a:r>
            <a:r>
              <a:rPr lang="en-US" sz="1100" dirty="0">
                <a:hlinkClick r:id="rId3"/>
              </a:rPr>
              <a:t>https://medium.com/@laurahelendouglas/ai-is-not-just-learning-our-biases-it-is-amplifying-them-4d0dee75931d</a:t>
            </a:r>
            <a:endParaRPr lang="en-US" sz="1100" dirty="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4225979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dirty="0"/>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@william_A_dba</a:t>
            </a: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@hrtact</a:t>
            </a:r>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SQLTact.com</a:t>
            </a:r>
            <a:endParaRPr lang="en-US" sz="1400" b="1" i="1" dirty="0"/>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03780" y="204809"/>
            <a:ext cx="4394305" cy="3330919"/>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4" cstate="hqprint">
            <a:extLst>
              <a:ext uri="{28A0092B-C50C-407E-A947-70E740481C1C}">
                <a14:useLocalDpi xmlns:a14="http://schemas.microsoft.com/office/drawing/2010/main"/>
              </a:ext>
            </a:extLst>
          </a:blip>
          <a:srcRect/>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dirty="0"/>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dirty="0">
                <a:hlinkClick r:id="rId5"/>
              </a:rPr>
              <a:t>https://medium.com/@laurahelendouglas/ai-is-not-just-learning-our-biases-it-is-amplifying-them-4d0dee75931d</a:t>
            </a:r>
            <a:endParaRPr lang="en-US" sz="600" dirty="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821AEDD-D23A-4E6E-BF87-AF71B9A8DDFC}"/>
              </a:ext>
            </a:extLst>
          </p:cNvPr>
          <p:cNvPicPr>
            <a:picLocks noGrp="1" noChangeAspect="1"/>
          </p:cNvPicPr>
          <p:nvPr>
            <p:ph sz="quarter" idx="10"/>
          </p:nvPr>
        </p:nvPicPr>
        <p:blipFill>
          <a:blip r:embed="rId3"/>
          <a:stretch>
            <a:fillRect/>
          </a:stretch>
        </p:blipFill>
        <p:spPr>
          <a:xfrm>
            <a:off x="474606" y="673029"/>
            <a:ext cx="8196476" cy="4281351"/>
          </a:xfrm>
        </p:spPr>
      </p:pic>
      <p:sp>
        <p:nvSpPr>
          <p:cNvPr id="3" name="Title 2">
            <a:extLst>
              <a:ext uri="{FF2B5EF4-FFF2-40B4-BE49-F238E27FC236}">
                <a16:creationId xmlns:a16="http://schemas.microsoft.com/office/drawing/2014/main" id="{695648D4-C243-4FC2-A008-AAE5E4A3CE30}"/>
              </a:ext>
            </a:extLst>
          </p:cNvPr>
          <p:cNvSpPr>
            <a:spLocks noGrp="1"/>
          </p:cNvSpPr>
          <p:nvPr>
            <p:ph type="title"/>
          </p:nvPr>
        </p:nvSpPr>
        <p:spPr/>
        <p:txBody>
          <a:bodyPr/>
          <a:lstStyle/>
          <a:p>
            <a:r>
              <a:rPr lang="en-US" dirty="0">
                <a:latin typeface="Roboto"/>
                <a:cs typeface="Segoe UI Light"/>
              </a:rPr>
              <a:t>Gender Bias in Translation</a:t>
            </a:r>
            <a:endParaRPr lang="en-US" dirty="0"/>
          </a:p>
        </p:txBody>
      </p:sp>
      <p:sp>
        <p:nvSpPr>
          <p:cNvPr id="6" name="TextBox 5">
            <a:extLst>
              <a:ext uri="{FF2B5EF4-FFF2-40B4-BE49-F238E27FC236}">
                <a16:creationId xmlns:a16="http://schemas.microsoft.com/office/drawing/2014/main" id="{52D41129-B67F-4B50-83F4-C7DEA7E703A0}"/>
              </a:ext>
            </a:extLst>
          </p:cNvPr>
          <p:cNvSpPr txBox="1"/>
          <p:nvPr/>
        </p:nvSpPr>
        <p:spPr>
          <a:xfrm>
            <a:off x="6607834" y="484481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888888"/>
                </a:solidFill>
                <a:latin typeface="Roboto"/>
              </a:rPr>
              <a:t>Source: </a:t>
            </a:r>
            <a:r>
              <a:rPr lang="en-US" sz="800" dirty="0">
                <a:solidFill>
                  <a:srgbClr val="888888"/>
                </a:solidFill>
                <a:latin typeface="Roboto"/>
                <a:hlinkClick r:id="rId4"/>
              </a:rPr>
              <a:t>AlgorithmWatch</a:t>
            </a:r>
            <a:r>
              <a:rPr lang="en-US" sz="800" dirty="0">
                <a:solidFill>
                  <a:srgbClr val="888888"/>
                </a:solidFill>
                <a:latin typeface="Roboto"/>
              </a:rPr>
              <a:t> </a:t>
            </a:r>
            <a:r>
              <a:rPr lang="en-US" sz="800" dirty="0">
                <a:solidFill>
                  <a:srgbClr val="18A1CD"/>
                </a:solidFill>
                <a:latin typeface="Roboto"/>
                <a:hlinkClick r:id="rId5"/>
              </a:rPr>
              <a:t>Get the data</a:t>
            </a:r>
          </a:p>
        </p:txBody>
      </p:sp>
    </p:spTree>
    <p:extLst>
      <p:ext uri="{BB962C8B-B14F-4D97-AF65-F5344CB8AC3E}">
        <p14:creationId xmlns:p14="http://schemas.microsoft.com/office/powerpoint/2010/main" val="412393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Without awareness of historical bias </a:t>
            </a:r>
            <a:br>
              <a:rPr lang="en-US" sz="2800" dirty="0"/>
            </a:br>
            <a:r>
              <a:rPr lang="en-US" sz="2800" dirty="0"/>
              <a:t>in source data, </a:t>
            </a:r>
            <a:br>
              <a:rPr lang="en-US" sz="2800" dirty="0"/>
            </a:br>
            <a:r>
              <a:rPr lang="en-US" sz="2800" dirty="0"/>
              <a:t>you will present unethical findings </a:t>
            </a:r>
            <a:r>
              <a:rPr lang="en-US" sz="2800" i="1" dirty="0"/>
              <a:t>at best</a:t>
            </a:r>
            <a:r>
              <a:rPr lang="en-US" sz="2800" dirty="0"/>
              <a:t>.</a:t>
            </a:r>
          </a:p>
          <a:p>
            <a:r>
              <a:rPr lang="en-CA" sz="2800" dirty="0"/>
              <a:t>Bias exists. </a:t>
            </a:r>
            <a:br>
              <a:rPr lang="en-CA" sz="2800" dirty="0"/>
            </a:br>
            <a:r>
              <a:rPr lang="en-CA" sz="2800" dirty="0"/>
              <a:t>It must be identified and acknowledged.</a:t>
            </a:r>
          </a:p>
          <a:p>
            <a:r>
              <a:rPr lang="en-US" sz="2800" dirty="0"/>
              <a:t>Let’s look at a few examples…</a:t>
            </a:r>
          </a:p>
          <a:p>
            <a:endParaRPr lang="en-US" sz="11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dirty="0"/>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1602</TotalTime>
  <Words>13420</Words>
  <Application>Microsoft Office PowerPoint</Application>
  <PresentationFormat>On-screen Show (16:9)</PresentationFormat>
  <Paragraphs>1019</Paragraphs>
  <Slides>60</Slides>
  <Notes>59</Notes>
  <HiddenSlides>2</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60</vt:i4>
      </vt:variant>
    </vt:vector>
  </HeadingPairs>
  <TitlesOfParts>
    <vt:vector size="77" baseType="lpstr">
      <vt:lpstr>Arial</vt:lpstr>
      <vt:lpstr>Arial</vt:lpstr>
      <vt:lpstr>Calibri</vt:lpstr>
      <vt:lpstr>Calibri Light</vt:lpstr>
      <vt:lpstr>Consolas</vt:lpstr>
      <vt:lpstr>Merriweather</vt:lpstr>
      <vt:lpstr>Open Sans</vt:lpstr>
      <vt:lpstr>Roboto</vt:lpstr>
      <vt:lpstr>Segoe UI</vt:lpstr>
      <vt:lpstr>Segoe UI Light</vt:lpstr>
      <vt:lpstr>Segoe UI Semilight</vt:lpstr>
      <vt:lpstr>TiemposText</vt:lpstr>
      <vt:lpstr>Wingdings</vt:lpstr>
      <vt:lpstr>1_PASS 2013_SpeakerTemplate_16x9</vt:lpstr>
      <vt:lpstr>SharePoint Benefits for Marketers - 1 2 13</vt:lpstr>
      <vt:lpstr>Office Theme</vt:lpstr>
      <vt:lpstr>Marquam Theme</vt:lpstr>
      <vt:lpstr>PowerPoint Presentation</vt:lpstr>
      <vt:lpstr>Christine Assaf </vt:lpstr>
      <vt:lpstr>William Assaf </vt:lpstr>
      <vt:lpstr>Historical Bias </vt:lpstr>
      <vt:lpstr>Bias</vt:lpstr>
      <vt:lpstr>Bias</vt:lpstr>
      <vt:lpstr>Bias</vt:lpstr>
      <vt:lpstr>Gender Bias in Translation</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Facial Recognition</vt:lpstr>
      <vt:lpstr>Facial Recognition and Disparate Impact</vt:lpstr>
      <vt:lpstr>Facial Recognition Bans and Booms</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49</cp:revision>
  <dcterms:created xsi:type="dcterms:W3CDTF">2020-02-04T03:54:30Z</dcterms:created>
  <dcterms:modified xsi:type="dcterms:W3CDTF">2021-09-16T19:55:31Z</dcterms:modified>
</cp:coreProperties>
</file>